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50"/>
  </p:notesMasterIdLst>
  <p:sldIdLst>
    <p:sldId id="256" r:id="rId3"/>
    <p:sldId id="257" r:id="rId4"/>
    <p:sldId id="258" r:id="rId5"/>
    <p:sldId id="30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01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x="9144000" cy="6858000" type="screen4x3"/>
  <p:notesSz cx="6858000" cy="9313863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01725" y="698500"/>
            <a:ext cx="4654548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22469610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13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14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21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22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23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24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25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26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28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29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30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31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3</a:t>
            </a:fld>
            <a:endParaRPr lang="en-US" sz="12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Shape 377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32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Shape 394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34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35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>
            <a:spLocks noGrp="1" noRot="1" noChangeAspect="1"/>
          </p:cNvSpPr>
          <p:nvPr>
            <p:ph type="sldImg" idx="2"/>
          </p:nvPr>
        </p:nvSpPr>
        <p:spPr>
          <a:xfrm>
            <a:off x="1100138" y="698500"/>
            <a:ext cx="4657725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4" name="Shape 414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3" name="Shape 463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5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42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424078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Shape 510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47</a:t>
            </a:fld>
            <a:endParaRPr lang="en-US"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6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7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8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9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424085"/>
            <a:ext cx="5486399" cy="41912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846553"/>
            <a:ext cx="2971799" cy="4656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10</a:t>
            </a:fld>
            <a:endParaRPr lang="en-US"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spcBef>
                <a:spcPts val="0"/>
              </a:spcBef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309017" y="-251614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4732336" y="2171704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541336" y="190504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/>
        </p:nvSpPr>
        <p:spPr>
          <a:xfrm>
            <a:off x="0" y="274636"/>
            <a:ext cx="8686800" cy="15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20" name="Shape 4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 rot="10800000" flipH="1">
            <a:off x="0" y="4124212"/>
            <a:ext cx="8458200" cy="950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24" name="Shape 424"/>
          <p:cNvSpPr txBox="1">
            <a:spLocks noGrp="1"/>
          </p:cNvSpPr>
          <p:nvPr>
            <p:ph type="ctrTitle"/>
          </p:nvPr>
        </p:nvSpPr>
        <p:spPr>
          <a:xfrm>
            <a:off x="685800" y="1734341"/>
            <a:ext cx="7772400" cy="224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</a:defRPr>
            </a:lvl2pPr>
            <a:lvl3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</a:defRPr>
            </a:lvl3pPr>
            <a:lvl4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</a:defRPr>
            </a:lvl4pPr>
            <a:lvl5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</a:defRPr>
            </a:lvl5pPr>
            <a:lvl6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</a:defRPr>
            </a:lvl6pPr>
            <a:lvl7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</a:defRPr>
            </a:lvl7pPr>
            <a:lvl8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</a:defRPr>
            </a:lvl8pPr>
            <a:lvl9pPr marL="0" marR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Shape 425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950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/>
        </p:nvSpPr>
        <p:spPr>
          <a:xfrm>
            <a:off x="0" y="274636"/>
            <a:ext cx="8686800" cy="15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28" name="Shape 4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4030200" cy="4620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0" name="Shape 430"/>
          <p:cNvSpPr txBox="1">
            <a:spLocks noGrp="1"/>
          </p:cNvSpPr>
          <p:nvPr>
            <p:ph type="body" idx="2"/>
          </p:nvPr>
        </p:nvSpPr>
        <p:spPr>
          <a:xfrm>
            <a:off x="4656667" y="1949210"/>
            <a:ext cx="4030200" cy="4620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0" y="274636"/>
            <a:ext cx="8686800" cy="15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33" name="Shape 4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/>
        </p:nvSpPr>
        <p:spPr>
          <a:xfrm>
            <a:off x="0" y="5875078"/>
            <a:ext cx="8686800" cy="69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2400" b="1"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defRPr sz="1800"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defRPr sz="1800"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defRPr sz="1800"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defRPr sz="1800"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defRPr sz="1800"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508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90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127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27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0" y="274636"/>
            <a:ext cx="8686800" cy="155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947333"/>
            <a:ext cx="8229600" cy="4620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722312" y="4406903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00204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4648200" y="1600204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645026" y="1535112"/>
            <a:ext cx="4041773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4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spcBef>
                <a:spcPts val="0"/>
              </a:spcBef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50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-190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127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27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3"/>
            <a:ext cx="2133598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‹#›</a:t>
            </a:fld>
            <a:endParaRPr lang="en-US" sz="1200" b="0" i="0" u="none" strike="noStrike" cap="none" baseline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</a:defRPr>
            </a:lvl2pPr>
            <a:lvl3pPr marL="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</a:defRPr>
            </a:lvl3pPr>
            <a:lvl4pPr marL="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</a:defRPr>
            </a:lvl4pPr>
            <a:lvl5pPr marL="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</a:defRPr>
            </a:lvl5pPr>
            <a:lvl6pPr marL="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</a:defRPr>
            </a:lvl6pPr>
            <a:lvl7pPr marL="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</a:defRPr>
            </a:lvl7pPr>
            <a:lvl8pPr marL="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</a:defRPr>
            </a:lvl8pPr>
            <a:lvl9pPr marL="0" marR="0" indent="0" algn="l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a/whps.org/ud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s://sites.google.com/a/whps.org/ud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aigcunningham.com/nlu/tie536fall09/Assistive%20Technology%20and%20UDL_TwoSidesoftheCoin.pdf" TargetMode="External"/><Relationship Id="rId5" Type="http://schemas.openxmlformats.org/officeDocument/2006/relationships/hyperlink" Target="http://www.cast.org/" TargetMode="External"/><Relationship Id="rId4" Type="http://schemas.openxmlformats.org/officeDocument/2006/relationships/hyperlink" Target="http://www.udlcenter.org/implementation/example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kavanaugh@ctserc.org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etryfoundation.org/poem/17702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g"/><Relationship Id="rId5" Type="http://schemas.openxmlformats.org/officeDocument/2006/relationships/hyperlink" Target="http://www.ted.com/talks/angela_lee_duckworth_the_key_to_success_grit?language=en" TargetMode="Externa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6001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395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Universal Design for Learning</a:t>
            </a:r>
            <a: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/>
            </a:r>
            <a:b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r>
              <a:rPr lang="en-US" sz="29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(UDL) in Planning and Implementing Interventions</a:t>
            </a: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6725" y="1600200"/>
            <a:ext cx="3628200" cy="334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181975"/>
            <a:ext cx="1905000" cy="37122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22345" y="6553199"/>
            <a:ext cx="2187456" cy="2462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800" b="1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EQUITY.  EXCELLENCE.  EDUCATION.</a:t>
            </a: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3800" y="5410200"/>
            <a:ext cx="1449065" cy="137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838200" y="2211175"/>
            <a:ext cx="7162799" cy="326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UDL Cohort Meetings</a:t>
            </a: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Professional Development</a:t>
            </a: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District UDL Academy Website</a:t>
            </a:r>
          </a:p>
          <a:p>
            <a: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          </a:t>
            </a:r>
            <a:r>
              <a:rPr lang="en-US" sz="1800" b="0" i="0" u="sng" strike="noStrike" cap="none" baseline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  <a:rtl val="0"/>
              </a:rPr>
              <a:t>https://sites.google.com/a/whps.org/udl/</a:t>
            </a: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 </a:t>
            </a: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UDL School-Based Action Plans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5.   UDL Districtwide Symposium October, 2014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6.   “Meeting the Challenge” sessions</a:t>
            </a:r>
          </a:p>
        </p:txBody>
      </p:sp>
      <p:sp>
        <p:nvSpPr>
          <p:cNvPr id="177" name="Shape 177"/>
          <p:cNvSpPr/>
          <p:nvPr/>
        </p:nvSpPr>
        <p:spPr>
          <a:xfrm>
            <a:off x="804949" y="152400"/>
            <a:ext cx="769619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UDL Planning and Development</a:t>
            </a:r>
          </a:p>
        </p:txBody>
      </p:sp>
      <p:pic>
        <p:nvPicPr>
          <p:cNvPr id="178" name="Shape 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8073" y="798670"/>
            <a:ext cx="1730651" cy="141251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Shape 179"/>
          <p:cNvSpPr txBox="1"/>
          <p:nvPr/>
        </p:nvSpPr>
        <p:spPr>
          <a:xfrm>
            <a:off x="271561" y="5477100"/>
            <a:ext cx="87630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Over the past 3 years we have been significantly involved in the planning and development of UDL. </a:t>
            </a:r>
            <a:r>
              <a:rPr lang="en-US" sz="18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Because of our efforts, West Hartford is recognized as an exemplar by CREC and throughout the state as taking a leadership role in the implementation of UDL.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116" y="1295400"/>
            <a:ext cx="3160681" cy="2360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0428" y="3951282"/>
            <a:ext cx="3171416" cy="2368773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2549550" y="37476"/>
            <a:ext cx="4152932" cy="92332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Collaboration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275" y="3962400"/>
            <a:ext cx="3156525" cy="235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8605" y="1312029"/>
            <a:ext cx="3138423" cy="2344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41850" y="446125"/>
            <a:ext cx="6920999" cy="175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en-US" sz="5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School-Based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Calibri"/>
              <a:buNone/>
            </a:pPr>
            <a:r>
              <a:rPr lang="en-US" sz="5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UDL Planning</a:t>
            </a: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667000"/>
            <a:ext cx="2453845" cy="329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4071" y="2651758"/>
            <a:ext cx="2405059" cy="3356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6600" y="2667000"/>
            <a:ext cx="2481422" cy="33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8625" y="446125"/>
            <a:ext cx="1270500" cy="143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457195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UDL and Assistive Technology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765" y="1447800"/>
            <a:ext cx="4634237" cy="33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63842" y="3276600"/>
            <a:ext cx="2633622" cy="243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454" y="3781151"/>
            <a:ext cx="2240390" cy="193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1973" y="1447800"/>
            <a:ext cx="2391860" cy="224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97467" y="3490876"/>
            <a:ext cx="2526368" cy="2224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457200" y="1219200"/>
            <a:ext cx="7848599" cy="52629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Working toward the goal of AT available throughout the district to support facilitation of UDL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General and special educators along with computer and technology specialists (and others as needed) are included in making the technology decisions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Purchase software that provides many options (e.g., text-to-speech, word prediction, student assessment and tracking)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Download, use trial versions and explore use of technologies to assist in decision considerations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Whenever possible, use printed instructional materials that also have digitized options (AIM)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Provide students options for  authoring/presenting written assignments utilizing software/devices. (UDL)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914400" y="313916"/>
            <a:ext cx="69341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Implementing UDL and AT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627" y="914400"/>
            <a:ext cx="8343147" cy="533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456689" y="4902301"/>
            <a:ext cx="1442085" cy="160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82303" y="598781"/>
            <a:ext cx="1190856" cy="119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894880" y="2832124"/>
            <a:ext cx="1138468" cy="117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396" y="298384"/>
            <a:ext cx="1602448" cy="1791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195" y="4800600"/>
            <a:ext cx="1718850" cy="187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890" y="2438399"/>
            <a:ext cx="1476320" cy="19594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1752600" y="152400"/>
            <a:ext cx="5283992" cy="944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Moving Forward</a:t>
            </a:r>
          </a:p>
        </p:txBody>
      </p:sp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5219698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Continued professional development and supporting teachers with UDL resources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Schools continue to review, assess and expand  their School-Based Action Plans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Continued expansion of the UDL Cohort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Continued collaboration with other districts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Continued access to Assistive and Instructional technologies </a:t>
            </a:r>
          </a:p>
          <a:p>
            <a:pPr marL="0" marR="0" lvl="0" indent="0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8398" y="914400"/>
            <a:ext cx="3565602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50" y="370637"/>
            <a:ext cx="8229600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425" y="257175"/>
            <a:ext cx="8439150" cy="634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ctrTitle"/>
          </p:nvPr>
        </p:nvSpPr>
        <p:spPr>
          <a:xfrm>
            <a:off x="685800" y="182352"/>
            <a:ext cx="7772400" cy="147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1371600" indent="457200" algn="l">
              <a:spcBef>
                <a:spcPts val="0"/>
              </a:spcBef>
              <a:buNone/>
            </a:pPr>
            <a:r>
              <a:rPr lang="en-US" sz="3600"/>
              <a:t>Resources</a:t>
            </a:r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8700" y="182346"/>
            <a:ext cx="2536649" cy="248837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Shape 252"/>
          <p:cNvSpPr txBox="1"/>
          <p:nvPr/>
        </p:nvSpPr>
        <p:spPr>
          <a:xfrm>
            <a:off x="723000" y="2382725"/>
            <a:ext cx="7697999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UDL Center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http://www.udlcenter.org/implementation/examples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UDL at a Glance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www.youtube.com/watch?v=bDvKnY0g6e4‎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CAST (Center for Applied Special Technology)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 u="sng">
                <a:solidFill>
                  <a:schemeClr val="hlink"/>
                </a:solidFill>
                <a:hlinkClick r:id="rId5"/>
              </a:rPr>
              <a:t>www.cast.org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http://castprofessionallearning.org/free-udl-webinars/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A Story of Robotics and Autism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www.youtube.com/watch?v=nwJsxLOilcc‎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UDL and Assistive Technology- Two Sides of the Same Coin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 u="sng">
                <a:solidFill>
                  <a:schemeClr val="hlink"/>
                </a:solidFill>
                <a:hlinkClick r:id="rId6"/>
              </a:rPr>
              <a:t>http://craigcunningham.com/nlu/tie536fall09/Assistive%20Technology%20and%20UDL_TwoSidesoftheCoin.pdf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>
                <a:solidFill>
                  <a:schemeClr val="dk1"/>
                </a:solidFill>
              </a:rPr>
              <a:t>UDL Academy Website</a:t>
            </a:r>
          </a:p>
          <a:p>
            <a:pPr lvl="0" rtl="0">
              <a:lnSpc>
                <a:spcPct val="115000"/>
              </a:lnSpc>
              <a:spcBef>
                <a:spcPts val="400"/>
              </a:spcBef>
              <a:buNone/>
            </a:pPr>
            <a:r>
              <a:rPr lang="en-US" sz="1800" u="sng">
                <a:solidFill>
                  <a:schemeClr val="hlink"/>
                </a:solidFill>
                <a:hlinkClick r:id="rId7"/>
              </a:rPr>
              <a:t>https://sites.google.com/a/whps.org/udl/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54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Questions</a:t>
            </a:r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200" y="1524000"/>
            <a:ext cx="4419599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685800" y="251725"/>
            <a:ext cx="7772400" cy="954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/>
              <a:t>Presenters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subTitle" idx="1"/>
          </p:nvPr>
        </p:nvSpPr>
        <p:spPr>
          <a:xfrm>
            <a:off x="527250" y="1206625"/>
            <a:ext cx="8089500" cy="4658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Sean Kavanaugh- </a:t>
            </a:r>
            <a:r>
              <a:rPr lang="en-US" sz="2400" dirty="0" smtClean="0"/>
              <a:t>Consultant, SERC</a:t>
            </a:r>
            <a:endParaRPr lang="en-US" sz="2400" dirty="0"/>
          </a:p>
          <a:p>
            <a:pPr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Glenn McGrath- Director of Pupil Services, WHPS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Lynnette </a:t>
            </a:r>
            <a:r>
              <a:rPr lang="en-US" sz="2400" dirty="0" err="1"/>
              <a:t>Kaschke</a:t>
            </a:r>
            <a:r>
              <a:rPr lang="en-US" sz="2400" dirty="0"/>
              <a:t>- Assistive Technology Specialist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Aimee Heaton- Teacher, </a:t>
            </a:r>
            <a:r>
              <a:rPr lang="en-US" sz="2400" dirty="0" err="1"/>
              <a:t>Norfeldt</a:t>
            </a:r>
            <a:r>
              <a:rPr lang="en-US" sz="2400" dirty="0"/>
              <a:t> Elementary School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Wanda </a:t>
            </a:r>
            <a:r>
              <a:rPr lang="en-US" sz="2400" dirty="0" err="1"/>
              <a:t>Hedman</a:t>
            </a:r>
            <a:r>
              <a:rPr lang="en-US" sz="2400" dirty="0"/>
              <a:t>- Teacher, </a:t>
            </a:r>
            <a:r>
              <a:rPr lang="en-US" sz="2400" dirty="0" err="1"/>
              <a:t>Norfeldt</a:t>
            </a:r>
            <a:r>
              <a:rPr lang="en-US" sz="2400" dirty="0"/>
              <a:t> Elementary School</a:t>
            </a:r>
          </a:p>
          <a:p>
            <a:pPr algn="l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Eva Golden- Teacher, Sedgwick Middle School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/>
              <a:t>Liz </a:t>
            </a:r>
            <a:r>
              <a:rPr lang="en-US" sz="2400" dirty="0" err="1"/>
              <a:t>Natale</a:t>
            </a:r>
            <a:r>
              <a:rPr lang="en-US" sz="2400" dirty="0"/>
              <a:t>- Teacher, Sedgwick Middle School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Contact Information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381000" y="4572000"/>
            <a:ext cx="762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SERC LIBRARY</a:t>
            </a:r>
            <a:r>
              <a:rPr lang="en-US" sz="1600" dirty="0"/>
              <a:t>, Offers more than 10,000 resources , </a:t>
            </a:r>
            <a:r>
              <a:rPr lang="en-US" sz="1600" b="1" dirty="0"/>
              <a:t>www.ctserc.org/library</a:t>
            </a:r>
          </a:p>
          <a:p>
            <a:pPr lvl="1"/>
            <a:r>
              <a:rPr lang="en-US" sz="1600" dirty="0"/>
              <a:t>Books</a:t>
            </a:r>
          </a:p>
          <a:p>
            <a:pPr lvl="1"/>
            <a:r>
              <a:rPr lang="en-US" sz="1600" dirty="0"/>
              <a:t>Instructional materials</a:t>
            </a:r>
          </a:p>
          <a:p>
            <a:pPr lvl="1"/>
            <a:r>
              <a:rPr lang="en-US" sz="1600" dirty="0"/>
              <a:t>Tests</a:t>
            </a:r>
          </a:p>
          <a:p>
            <a:pPr lvl="1"/>
            <a:r>
              <a:rPr lang="en-US" sz="1600" dirty="0"/>
              <a:t>Journals</a:t>
            </a:r>
          </a:p>
          <a:p>
            <a:pPr lvl="1"/>
            <a:r>
              <a:rPr lang="en-US" sz="1600" dirty="0"/>
              <a:t>Online databases</a:t>
            </a:r>
          </a:p>
          <a:p>
            <a:pPr lvl="1"/>
            <a:r>
              <a:rPr lang="en-US" sz="1600" dirty="0"/>
              <a:t>DVDs, videos, CD-ROMs</a:t>
            </a:r>
          </a:p>
          <a:p>
            <a:pPr lvl="1"/>
            <a:r>
              <a:rPr lang="en-US" sz="1600" dirty="0"/>
              <a:t>Professional development materials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905000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Sean Kavanaugh, Consultant, </a:t>
            </a:r>
          </a:p>
          <a:p>
            <a:r>
              <a:rPr lang="en-US" sz="2000" dirty="0" smtClean="0"/>
              <a:t>SERC</a:t>
            </a:r>
          </a:p>
          <a:p>
            <a:r>
              <a:rPr lang="en-US" sz="2000" dirty="0" smtClean="0">
                <a:hlinkClick r:id="rId2"/>
              </a:rPr>
              <a:t>kavanaugh@ctserc.org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Glenn McGrath, Director of Pupil Services</a:t>
            </a:r>
          </a:p>
          <a:p>
            <a:r>
              <a:rPr lang="en-US" sz="2000" dirty="0" smtClean="0"/>
              <a:t>West Hartford Public Schools</a:t>
            </a:r>
          </a:p>
          <a:p>
            <a:r>
              <a:rPr lang="en-US" sz="2000" dirty="0" smtClean="0"/>
              <a:t>glenn_mcgrath@whps.org</a:t>
            </a:r>
          </a:p>
        </p:txBody>
      </p:sp>
    </p:spTree>
    <p:extLst>
      <p:ext uri="{BB962C8B-B14F-4D97-AF65-F5344CB8AC3E}">
        <p14:creationId xmlns:p14="http://schemas.microsoft.com/office/powerpoint/2010/main" val="23256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/>
        </p:nvSpPr>
        <p:spPr>
          <a:xfrm>
            <a:off x="533400" y="3276600"/>
            <a:ext cx="8229598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Create and implement our school-based action plan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Introduce the UDL philosophy to the staff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Model the principles, processes and practices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Determine what aspects of UDL are already taking place in the classroom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l="23145" r="25846"/>
          <a:stretch/>
        </p:blipFill>
        <p:spPr>
          <a:xfrm rot="-5400000">
            <a:off x="6452890" y="-356889"/>
            <a:ext cx="1219199" cy="2390177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1292629" y="470943"/>
            <a:ext cx="5029199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     </a:t>
            </a: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Rolling Out UDL</a:t>
            </a: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1548850"/>
            <a:ext cx="4343400" cy="1357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0" y="1295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6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    Perseverance</a:t>
            </a:r>
          </a:p>
        </p:txBody>
      </p:sp>
      <p:sp>
        <p:nvSpPr>
          <p:cNvPr id="276" name="Shape 276"/>
          <p:cNvSpPr/>
          <p:nvPr/>
        </p:nvSpPr>
        <p:spPr>
          <a:xfrm>
            <a:off x="990600" y="3462651"/>
            <a:ext cx="3428997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-US" sz="2000" b="0" i="1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by Eva Golden and Liz Natale</a:t>
            </a:r>
          </a:p>
        </p:txBody>
      </p:sp>
      <p:sp>
        <p:nvSpPr>
          <p:cNvPr id="277" name="Shape 277"/>
          <p:cNvSpPr/>
          <p:nvPr/>
        </p:nvSpPr>
        <p:spPr>
          <a:xfrm>
            <a:off x="0" y="2628900"/>
            <a:ext cx="7848599" cy="533399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5400" cap="flat" cmpd="sng">
            <a:solidFill>
              <a:srgbClr val="A2A2A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20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 Assignment Using Universal Design for Learning</a:t>
            </a:r>
          </a:p>
        </p:txBody>
      </p:sp>
      <p:sp>
        <p:nvSpPr>
          <p:cNvPr id="278" name="Shape 278"/>
          <p:cNvSpPr txBox="1"/>
          <p:nvPr/>
        </p:nvSpPr>
        <p:spPr>
          <a:xfrm>
            <a:off x="5257800" y="5943600"/>
            <a:ext cx="36576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             Sedgwick Middle School 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673700" y="4301375"/>
            <a:ext cx="7479899" cy="1642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This unit was presented to the entire faculty to exemplify UDL principles and practice.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This is an abbreviated and condensed version of the presentation.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457200" y="1512125"/>
            <a:ext cx="8229600" cy="50555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 unit was designed by 6th-grade English teachers during curriculum planning last summer.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 teachers who planned the unit provided short story titles, poems, speeches, videos to set the stage for reading a novel focusing on perseverance.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30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All 6th grade students participated in the unit.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0" y="152825"/>
            <a:ext cx="9027000" cy="117599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4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 Perseverance Unit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457200" y="5386"/>
            <a:ext cx="8229600" cy="15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-76350" y="274625"/>
            <a:ext cx="8686800" cy="9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UDL Principles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1821450" y="2086861"/>
            <a:ext cx="4891199" cy="73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Three primary principles of UDL</a:t>
            </a: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12" y="3257900"/>
            <a:ext cx="2352674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1256200" y="4074850"/>
            <a:ext cx="901198" cy="4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WHAT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0" y="274623"/>
            <a:ext cx="8229600" cy="947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UDL Principles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1799000" y="2134000"/>
            <a:ext cx="4891199" cy="73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Three primary principles of UDL</a:t>
            </a:r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12" y="3257900"/>
            <a:ext cx="2352674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5875" y="3780100"/>
            <a:ext cx="2457449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/>
          <p:nvPr/>
        </p:nvSpPr>
        <p:spPr>
          <a:xfrm>
            <a:off x="1198562" y="4061400"/>
            <a:ext cx="958798" cy="4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WHAT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3707925" y="4733275"/>
            <a:ext cx="958798" cy="4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HOW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457200" y="274625"/>
            <a:ext cx="8686800" cy="1521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15" name="Shape 315"/>
          <p:cNvSpPr txBox="1"/>
          <p:nvPr/>
        </p:nvSpPr>
        <p:spPr>
          <a:xfrm>
            <a:off x="0" y="274625"/>
            <a:ext cx="8686800" cy="9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UDL Principles</a:t>
            </a:r>
          </a:p>
        </p:txBody>
      </p:sp>
      <p:sp>
        <p:nvSpPr>
          <p:cNvPr id="316" name="Shape 316"/>
          <p:cNvSpPr txBox="1"/>
          <p:nvPr/>
        </p:nvSpPr>
        <p:spPr>
          <a:xfrm>
            <a:off x="1603775" y="2086875"/>
            <a:ext cx="4973998" cy="73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Three primary principles of UDL</a:t>
            </a: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612" y="3257900"/>
            <a:ext cx="2352674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5875" y="3780100"/>
            <a:ext cx="2457449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4350" y="4513800"/>
            <a:ext cx="22288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/>
          <p:nvPr/>
        </p:nvSpPr>
        <p:spPr>
          <a:xfrm>
            <a:off x="1251775" y="4061400"/>
            <a:ext cx="1025400" cy="4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WHAT</a:t>
            </a:r>
          </a:p>
        </p:txBody>
      </p:sp>
      <p:sp>
        <p:nvSpPr>
          <p:cNvPr id="321" name="Shape 321"/>
          <p:cNvSpPr txBox="1"/>
          <p:nvPr/>
        </p:nvSpPr>
        <p:spPr>
          <a:xfrm>
            <a:off x="3534800" y="4693325"/>
            <a:ext cx="886198" cy="4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HOW</a:t>
            </a: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5871100" y="5325125"/>
            <a:ext cx="1598100" cy="45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WHY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395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The Assignment</a:t>
            </a:r>
            <a: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/>
            </a:r>
            <a:b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/>
            </a:r>
            <a:br>
              <a:rPr lang="en-US" sz="395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endParaRPr lang="en-US" sz="395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3527700" y="1295600"/>
            <a:ext cx="5463900" cy="495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0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Activate</a:t>
            </a:r>
            <a:r>
              <a:rPr lang="en-US" sz="3000" b="1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-US" sz="3000" b="0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multiple senses</a:t>
            </a:r>
            <a:r>
              <a:rPr lang="en-US" sz="3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to receive, recognize and store information in student working memories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0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Builds in motivation</a:t>
            </a:r>
            <a:r>
              <a:rPr lang="en-US" sz="3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  <a:r>
              <a:rPr lang="en-US" sz="3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based on learner interest areas and needs by providing choice of participation medium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3000" b="0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Recognizes</a:t>
            </a:r>
            <a:r>
              <a:rPr lang="en-US" sz="3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student individual </a:t>
            </a:r>
            <a:r>
              <a:rPr lang="en-US" sz="3000" b="0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learning styles.</a:t>
            </a:r>
            <a:r>
              <a:rPr lang="en-US" sz="3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  <p:sp>
        <p:nvSpPr>
          <p:cNvPr id="330" name="Shape 330"/>
          <p:cNvSpPr txBox="1"/>
          <p:nvPr/>
        </p:nvSpPr>
        <p:spPr>
          <a:xfrm>
            <a:off x="285450" y="118950"/>
            <a:ext cx="8573100" cy="947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Multiple Means of Representation</a:t>
            </a:r>
          </a:p>
        </p:txBody>
      </p:sp>
      <p:sp>
        <p:nvSpPr>
          <p:cNvPr id="331" name="Shape 331"/>
          <p:cNvSpPr txBox="1"/>
          <p:nvPr/>
        </p:nvSpPr>
        <p:spPr>
          <a:xfrm>
            <a:off x="636150" y="1204550"/>
            <a:ext cx="3438599" cy="3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The Teacher Presentation</a:t>
            </a:r>
          </a:p>
        </p:txBody>
      </p:sp>
      <p:pic>
        <p:nvPicPr>
          <p:cNvPr id="332" name="Shape 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162" y="2912486"/>
            <a:ext cx="1790699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28" y="1922950"/>
            <a:ext cx="3259598" cy="8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467425" y="1977875"/>
            <a:ext cx="4725599" cy="242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Low tech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Novels, letters, poems, etc.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Demonstration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Advance organizers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Models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Posters </a:t>
            </a:r>
          </a:p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0" y="244375"/>
            <a:ext cx="9144000" cy="79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25000"/>
              <a:buFont typeface="Calibri"/>
              <a:buNone/>
            </a:pPr>
            <a:r>
              <a:rPr lang="en-US" sz="4800" b="1" i="0" u="none" strike="noStrike" cap="none" baseline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Types of Teacher Presentations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467425" y="1977875"/>
            <a:ext cx="4725599" cy="242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Low tech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Novels, letters, poems, etc.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Demonstration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Advance organizers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Models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Posters </a:t>
            </a:r>
          </a:p>
          <a:p>
            <a:pPr marL="203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0" y="290200"/>
            <a:ext cx="9144000" cy="794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ct val="25000"/>
              <a:buFont typeface="Calibri"/>
              <a:buNone/>
            </a:pPr>
            <a:r>
              <a:rPr lang="en-US" sz="4800" b="1" i="0" u="none" strike="noStrike" cap="none" baseline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Types of Teacher Presentations</a:t>
            </a:r>
          </a:p>
        </p:txBody>
      </p:sp>
      <p:sp>
        <p:nvSpPr>
          <p:cNvPr id="347" name="Shape 347"/>
          <p:cNvSpPr txBox="1"/>
          <p:nvPr/>
        </p:nvSpPr>
        <p:spPr>
          <a:xfrm>
            <a:off x="3787950" y="3451875"/>
            <a:ext cx="5009999" cy="31463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High tech 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Videos (speeches, movies, etc.)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YouTube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Miscellaneous education sites (BrainPop, Khan Academy, etc.)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PowerPoint/ Prezi presentations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Smartboard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Audiobooks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304800" y="146153"/>
            <a:ext cx="85343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       </a:t>
            </a: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Universal Design for Learning</a:t>
            </a:r>
          </a:p>
        </p:txBody>
      </p:sp>
      <p:sp>
        <p:nvSpPr>
          <p:cNvPr id="106" name="Shape 106"/>
          <p:cNvSpPr/>
          <p:nvPr/>
        </p:nvSpPr>
        <p:spPr>
          <a:xfrm>
            <a:off x="2286000" y="1290637"/>
            <a:ext cx="6858000" cy="101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 scientifically valid framework</a:t>
            </a:r>
            <a:b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that </a:t>
            </a:r>
          </a:p>
        </p:txBody>
      </p:sp>
      <p:sp>
        <p:nvSpPr>
          <p:cNvPr id="107" name="Shape 107"/>
          <p:cNvSpPr/>
          <p:nvPr/>
        </p:nvSpPr>
        <p:spPr>
          <a:xfrm>
            <a:off x="2286000" y="2590800"/>
            <a:ext cx="6858000" cy="1569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provides multiple means of engagement, access, assessment, and removes barriers in instruction </a:t>
            </a:r>
          </a:p>
        </p:txBody>
      </p:sp>
      <p:sp>
        <p:nvSpPr>
          <p:cNvPr id="108" name="Shape 108"/>
          <p:cNvSpPr/>
          <p:nvPr/>
        </p:nvSpPr>
        <p:spPr>
          <a:xfrm>
            <a:off x="2590800" y="4414837"/>
            <a:ext cx="6400799" cy="20002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to</a:t>
            </a:r>
            <a:r>
              <a:rPr lang="en-US"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/>
            </a:r>
            <a:br>
              <a:rPr lang="en-US"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r>
              <a:rPr lang="en-US"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achieve academic and </a:t>
            </a:r>
            <a:br>
              <a:rPr lang="en-US"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r>
              <a:rPr lang="en-US"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behavioral success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for all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739775"/>
            <a:ext cx="2209799" cy="165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2865950"/>
            <a:ext cx="2209799" cy="166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800" y="4835250"/>
            <a:ext cx="2365574" cy="1780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0" y="290200"/>
            <a:ext cx="9144000" cy="87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Reflections On Perseverance</a:t>
            </a:r>
          </a:p>
        </p:txBody>
      </p:sp>
      <p:sp>
        <p:nvSpPr>
          <p:cNvPr id="354" name="Shape 354"/>
          <p:cNvSpPr txBox="1">
            <a:spLocks noGrp="1"/>
          </p:cNvSpPr>
          <p:nvPr>
            <p:ph type="body" idx="1"/>
          </p:nvPr>
        </p:nvSpPr>
        <p:spPr>
          <a:xfrm>
            <a:off x="457200" y="1947325"/>
            <a:ext cx="5850898" cy="448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“</a:t>
            </a:r>
            <a:r>
              <a:rPr lang="en-US" sz="1400" b="1" i="0" u="sng" strike="noStrike" cap="none" baseline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  <a:rtl val="0"/>
              </a:rPr>
              <a:t>Mother to Son" by Langston Hughes</a:t>
            </a:r>
            <a:r>
              <a:rPr lang="en-US" sz="14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   </a:t>
            </a: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Well, son, I’ll tell you: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Life for me ain’t been no crystal stair.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It’s had tacks in it,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And splinters,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And boards torn up,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And places with no carpet on the floor—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Bare.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But all the time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I’se been a-climbin’ on,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And reachin’ landin’s,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And turnin’ corners,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And sometimes goin’ in the dark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Where there ain’t been no light.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So boy, don’t you turn back.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Don’t you set down on the steps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’Cause you finds it’s kinder hard.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Don’t you fall now—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For I’se still goin’, honey,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I’se still climbin’,</a:t>
            </a:r>
          </a:p>
          <a:p>
            <a:pPr marL="34290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And life for me ain’t been no crystal stair.</a:t>
            </a: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3713748" y="2500375"/>
            <a:ext cx="2502749" cy="187707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6" name="Shape 356"/>
          <p:cNvSpPr txBox="1"/>
          <p:nvPr/>
        </p:nvSpPr>
        <p:spPr>
          <a:xfrm>
            <a:off x="3576275" y="2072600"/>
            <a:ext cx="2902200" cy="58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1" i="0" u="sng" strike="noStrike" cap="none" baseline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  <a:rtl val="0"/>
              </a:rPr>
              <a:t>Angela Duckworth TED Talk:  Grit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57" name="Shape 357"/>
          <p:cNvSpPr/>
          <p:nvPr/>
        </p:nvSpPr>
        <p:spPr>
          <a:xfrm>
            <a:off x="5834650" y="4501475"/>
            <a:ext cx="2979124" cy="223434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 txBox="1"/>
          <p:nvPr/>
        </p:nvSpPr>
        <p:spPr>
          <a:xfrm>
            <a:off x="6216500" y="4185050"/>
            <a:ext cx="2597400" cy="19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400" b="1" i="0" u="sng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Miley Cyrus Sings “The Climb”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title"/>
          </p:nvPr>
        </p:nvSpPr>
        <p:spPr>
          <a:xfrm>
            <a:off x="0" y="106625"/>
            <a:ext cx="8229600" cy="111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Steve Jobs Commencement Speech</a:t>
            </a:r>
          </a:p>
        </p:txBody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457200" y="1947333"/>
            <a:ext cx="8229600" cy="4620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Show a video of the Steve Jobs Stanford University commencement address and provide students with the text.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1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8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Have students write a response to the open-ended question “What do you think is the most important lesson people can learn from Steve Jobs?”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66" name="Shape 366"/>
          <p:cNvSpPr/>
          <p:nvPr/>
        </p:nvSpPr>
        <p:spPr>
          <a:xfrm>
            <a:off x="2393900" y="3613050"/>
            <a:ext cx="4021149" cy="301584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0" y="259648"/>
            <a:ext cx="8229600" cy="977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Student Survey Results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350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000" b="0" i="0" u="none" strike="noStrike" cap="none" baseline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Which presentation allowed you to understand what </a:t>
            </a:r>
            <a:r>
              <a:rPr lang="en-US" sz="3000" b="1" i="0" u="none" strike="noStrike" cap="none" baseline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“perseverance”</a:t>
            </a:r>
            <a:r>
              <a:rPr lang="en-US" sz="3000" b="0" i="0" u="none" strike="noStrike" cap="none" baseline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means?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0" i="0" u="none" strike="noStrike" cap="none" baseline="0">
              <a:solidFill>
                <a:srgbClr val="191919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91919"/>
              </a:buClr>
              <a:buSzPct val="100000"/>
              <a:buFont typeface="Arial"/>
              <a:buChar char="●"/>
            </a:pPr>
            <a:r>
              <a:rPr lang="en-US" sz="3000" b="0" i="0" u="none" strike="noStrike" cap="none" baseline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Steve Jobs video/transcript	40%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91919"/>
              </a:buClr>
              <a:buSzPct val="100000"/>
              <a:buFont typeface="Arial"/>
              <a:buChar char="●"/>
            </a:pPr>
            <a:r>
              <a:rPr lang="en-US" sz="3000" b="0" i="0" u="none" strike="noStrike" cap="none" baseline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 Climb song			33%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91919"/>
              </a:buClr>
              <a:buSzPct val="100000"/>
              <a:buFont typeface="Arial"/>
              <a:buChar char="●"/>
            </a:pPr>
            <a:r>
              <a:rPr lang="en-US" sz="3000" b="0" i="0" u="none" strike="noStrike" cap="none" baseline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“Grit” video				20%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191919"/>
              </a:buClr>
              <a:buSzPct val="100000"/>
              <a:buFont typeface="Arial"/>
              <a:buChar char="●"/>
            </a:pPr>
            <a:r>
              <a:rPr lang="en-US" sz="3000" b="0" i="0" u="none" strike="noStrike" cap="none" baseline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Langston Hughes Poem               	07%</a:t>
            </a:r>
          </a:p>
          <a:p>
            <a:pPr marL="342900" marR="0" lvl="0" indent="-1397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000" b="0" i="0" u="none" strike="noStrike" cap="none" baseline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/>
        </p:nvSpPr>
        <p:spPr>
          <a:xfrm>
            <a:off x="234950" y="1905000"/>
            <a:ext cx="8592000" cy="10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0" y="273900"/>
            <a:ext cx="5791200" cy="779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 Assignment</a:t>
            </a:r>
          </a:p>
        </p:txBody>
      </p:sp>
      <p:sp>
        <p:nvSpPr>
          <p:cNvPr id="381" name="Shape 381"/>
          <p:cNvSpPr txBox="1"/>
          <p:nvPr/>
        </p:nvSpPr>
        <p:spPr>
          <a:xfrm>
            <a:off x="203700" y="3284225"/>
            <a:ext cx="8736599" cy="1115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Students had to demonstrate their understanding of Perseverance after viewing all three reflections. 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title"/>
          </p:nvPr>
        </p:nvSpPr>
        <p:spPr>
          <a:xfrm>
            <a:off x="0" y="259675"/>
            <a:ext cx="8229600" cy="126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Multiple Means of Expression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2781200" y="1893975"/>
            <a:ext cx="6201599" cy="496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Provide  options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for how students to express what they have learned.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Build in motivation based on learner interest areas and needs by providing </a:t>
            </a:r>
            <a:r>
              <a:rPr lang="en-US" sz="2400" b="0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choice of participation mediums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.</a:t>
            </a:r>
          </a:p>
          <a:p>
            <a:pPr marL="457200" marR="0" lvl="0" indent="-203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Create a piece of art:  draw, paint, make a collage, etc.</a:t>
            </a:r>
          </a:p>
          <a:p>
            <a:pPr marL="4572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Write a poem, rap, essay, personal narrative, etc. </a:t>
            </a:r>
          </a:p>
          <a:p>
            <a:pPr marL="4572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Make a video, Google Presentation, Prezi, Glogster, Wordle</a:t>
            </a:r>
          </a:p>
          <a:p>
            <a:pPr marL="4572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Create a poster</a:t>
            </a:r>
          </a:p>
          <a:p>
            <a:pPr marL="4572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Draw a cartoon strip</a:t>
            </a:r>
          </a:p>
          <a:p>
            <a:pPr marL="4572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Compile a collection of quotes about perseverance</a:t>
            </a:r>
          </a:p>
          <a:p>
            <a:pPr marL="4572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Do your own thing (speak with Mrs. Golden or Ms. Natale before you start)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138200" y="1893975"/>
            <a:ext cx="2642999" cy="38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         Student Response</a:t>
            </a:r>
          </a:p>
        </p:txBody>
      </p:sp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325" y="3484575"/>
            <a:ext cx="1800225" cy="193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00" y="2414625"/>
            <a:ext cx="2642999" cy="82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0" y="149475"/>
            <a:ext cx="8790299" cy="1043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8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Multiple Means of Engagement</a:t>
            </a:r>
            <a:r>
              <a:rPr lang="en-US" sz="36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 </a:t>
            </a: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436300" y="2087875"/>
            <a:ext cx="3118498" cy="46202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									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3451150" y="1934750"/>
            <a:ext cx="4823400" cy="3516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Recruits student </a:t>
            </a:r>
            <a:r>
              <a:rPr lang="en-US" sz="3000" b="0" i="0" u="sng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interest 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Sustaining effort and persistence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Self-Regulation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Real world </a:t>
            </a:r>
            <a:r>
              <a:rPr lang="en-US" sz="3000" b="0" i="0" u="sng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authentic tasks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Flexibility in use of tools to access information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881000" y="1934750"/>
            <a:ext cx="2280300" cy="39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Student Participation</a:t>
            </a: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</a:t>
            </a:r>
          </a:p>
        </p:txBody>
      </p:sp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825" y="2404400"/>
            <a:ext cx="2669474" cy="104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8200" y="3586500"/>
            <a:ext cx="1543049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/>
        </p:nvSpPr>
        <p:spPr>
          <a:xfrm>
            <a:off x="234950" y="1905000"/>
            <a:ext cx="8592000" cy="10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0" y="319725"/>
            <a:ext cx="7086600" cy="779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 Assignment</a:t>
            </a:r>
          </a:p>
        </p:txBody>
      </p:sp>
      <p:sp>
        <p:nvSpPr>
          <p:cNvPr id="409" name="Shape 409"/>
          <p:cNvSpPr txBox="1"/>
          <p:nvPr/>
        </p:nvSpPr>
        <p:spPr>
          <a:xfrm>
            <a:off x="203700" y="1905000"/>
            <a:ext cx="8736599" cy="1115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Students had to demonstrate their understanding of Perseverance after viewing all three reflections.  </a:t>
            </a:r>
            <a:r>
              <a:rPr lang="en-US" sz="2400" b="0" i="1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Their understanding could take any expressive form they would like, as long as it was clear.</a:t>
            </a:r>
          </a:p>
        </p:txBody>
      </p:sp>
      <p:sp>
        <p:nvSpPr>
          <p:cNvPr id="410" name="Shape 410"/>
          <p:cNvSpPr txBox="1"/>
          <p:nvPr/>
        </p:nvSpPr>
        <p:spPr>
          <a:xfrm>
            <a:off x="914400" y="3124200"/>
            <a:ext cx="3000000" cy="342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1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Low tech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Written expression (poems, essays, etc.)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Journal entries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Demonstrations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Debates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Models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Posters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Drawings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etc.</a:t>
            </a:r>
          </a:p>
        </p:txBody>
      </p:sp>
      <p:sp>
        <p:nvSpPr>
          <p:cNvPr id="411" name="Shape 411"/>
          <p:cNvSpPr txBox="1"/>
          <p:nvPr/>
        </p:nvSpPr>
        <p:spPr>
          <a:xfrm>
            <a:off x="4267200" y="3200400"/>
            <a:ext cx="3962399" cy="342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sng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High tech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Videos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PowerPoint/Prezi presentations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Glogster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Powtoons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Multi-media productions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WebQuests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Wordle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●"/>
            </a:pPr>
            <a:r>
              <a:rPr lang="en-US" sz="2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etc.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0" y="106925"/>
            <a:ext cx="9144000" cy="118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Student Work</a:t>
            </a:r>
          </a:p>
        </p:txBody>
      </p:sp>
      <p:sp>
        <p:nvSpPr>
          <p:cNvPr id="440" name="Shape 440"/>
          <p:cNvSpPr txBox="1"/>
          <p:nvPr/>
        </p:nvSpPr>
        <p:spPr>
          <a:xfrm>
            <a:off x="1705575" y="2184927"/>
            <a:ext cx="5283898" cy="259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How they demonstrated their understanding of Perseverance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title"/>
          </p:nvPr>
        </p:nvSpPr>
        <p:spPr>
          <a:xfrm>
            <a:off x="4125" y="91625"/>
            <a:ext cx="8686800" cy="10940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Student Work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1705575" y="2184933"/>
            <a:ext cx="5283898" cy="422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LOW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TECH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0" y="91650"/>
            <a:ext cx="8686800" cy="1124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Comic</a:t>
            </a:r>
          </a:p>
        </p:txBody>
      </p:sp>
      <p:pic>
        <p:nvPicPr>
          <p:cNvPr id="452" name="Shape 4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0875" y="274925"/>
            <a:ext cx="7075723" cy="678192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/>
          <p:nvPr/>
        </p:nvSpPr>
        <p:spPr>
          <a:xfrm>
            <a:off x="5334000" y="762000"/>
            <a:ext cx="762000" cy="15239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5B3E3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286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UDL at a Glance</a:t>
            </a:r>
            <a:endParaRPr lang="en-US" sz="3200" dirty="0"/>
          </a:p>
        </p:txBody>
      </p:sp>
      <p:pic>
        <p:nvPicPr>
          <p:cNvPr id="3" name="UDL At A Glan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800" y="1295400"/>
            <a:ext cx="6959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686800" cy="118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48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endParaRPr sz="4800" b="1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Poster</a:t>
            </a:r>
          </a:p>
        </p:txBody>
      </p:sp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1050" y="1113400"/>
            <a:ext cx="4638674" cy="520064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Shape 460"/>
          <p:cNvSpPr/>
          <p:nvPr/>
        </p:nvSpPr>
        <p:spPr>
          <a:xfrm>
            <a:off x="6344750" y="1113400"/>
            <a:ext cx="1408798" cy="392999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title"/>
          </p:nvPr>
        </p:nvSpPr>
        <p:spPr>
          <a:xfrm>
            <a:off x="0" y="91652"/>
            <a:ext cx="8686800" cy="110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Story Board</a:t>
            </a:r>
          </a:p>
        </p:txBody>
      </p:sp>
      <p:sp>
        <p:nvSpPr>
          <p:cNvPr id="466" name="Shape 466"/>
          <p:cNvSpPr txBox="1">
            <a:spLocks noGrp="1"/>
          </p:cNvSpPr>
          <p:nvPr>
            <p:ph type="body" idx="1"/>
          </p:nvPr>
        </p:nvSpPr>
        <p:spPr>
          <a:xfrm>
            <a:off x="3915375" y="4693603"/>
            <a:ext cx="4771498" cy="187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3000" b="0" i="0" u="none" strike="noStrike" cap="none" baseline="0">
              <a:solidFill>
                <a:schemeClr val="dk2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467" name="Shape 4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9141" y="1932200"/>
            <a:ext cx="6567732" cy="4925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0" y="259650"/>
            <a:ext cx="8686800" cy="101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Written Assignment</a:t>
            </a:r>
          </a:p>
        </p:txBody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457200" y="1796524"/>
            <a:ext cx="8229600" cy="483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Mason’s poem (Grade 6)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Perseverance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600" b="0" i="0" u="none" strike="noStrike" cap="none" baseline="0">
              <a:solidFill>
                <a:srgbClr val="500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Perseverance is everything.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Courage, determination, and braveness.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000" b="0" i="0" u="none" strike="noStrike" cap="none" baseline="0">
              <a:solidFill>
                <a:srgbClr val="500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600" b="0" i="0" u="none" strike="noStrike" cap="none" baseline="0">
              <a:solidFill>
                <a:srgbClr val="500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Perseverance is everything.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Not stopping, always climbing to the top.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000" b="0" i="0" u="none" strike="noStrike" cap="none" baseline="0">
              <a:solidFill>
                <a:srgbClr val="500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Perseverance is everything.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Not letting anything get in your way.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000" b="0" i="0" u="none" strike="noStrike" cap="none" baseline="0">
              <a:solidFill>
                <a:srgbClr val="500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Perseverance is everything.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Overcoming obstacles that challenge you.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000" b="0" i="0" u="none" strike="noStrike" cap="none" baseline="0">
              <a:solidFill>
                <a:srgbClr val="500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Perseverance is everything.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50005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rtl val="0"/>
              </a:rPr>
              <a:t> Simply put, it is the greatest force of human strength.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800" b="1" i="0" u="none" strike="noStrike" cap="none" baseline="0">
              <a:solidFill>
                <a:srgbClr val="50005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000" b="0" i="0" u="none" strike="noStrike" cap="none" baseline="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000" b="0" i="0" u="none" strike="noStrike" cap="none" baseline="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000" b="0" i="0" u="none" strike="noStrike" cap="none" baseline="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endParaRPr sz="1000" b="0" i="0" u="none" strike="noStrike" cap="none" baseline="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title"/>
          </p:nvPr>
        </p:nvSpPr>
        <p:spPr>
          <a:xfrm>
            <a:off x="4125" y="198575"/>
            <a:ext cx="8686800" cy="986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Student Work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1705575" y="2184933"/>
            <a:ext cx="5283898" cy="422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HIGH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0" b="1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TECH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title"/>
          </p:nvPr>
        </p:nvSpPr>
        <p:spPr>
          <a:xfrm>
            <a:off x="87925" y="-345998"/>
            <a:ext cx="8229600" cy="158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Google Presentation</a:t>
            </a:r>
          </a:p>
        </p:txBody>
      </p:sp>
      <p:pic>
        <p:nvPicPr>
          <p:cNvPr id="486" name="Shape 4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400" y="1867375"/>
            <a:ext cx="5820549" cy="41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Shape 487"/>
          <p:cNvSpPr txBox="1"/>
          <p:nvPr/>
        </p:nvSpPr>
        <p:spPr>
          <a:xfrm>
            <a:off x="1212125" y="5645850"/>
            <a:ext cx="6519598" cy="73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Poster: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    “Continuous effort is the key to unlocking your potential.</a:t>
            </a:r>
          </a:p>
        </p:txBody>
      </p:sp>
      <p:sp>
        <p:nvSpPr>
          <p:cNvPr id="488" name="Shape 488"/>
          <p:cNvSpPr/>
          <p:nvPr/>
        </p:nvSpPr>
        <p:spPr>
          <a:xfrm>
            <a:off x="2590800" y="5181600"/>
            <a:ext cx="2590800" cy="3810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5B3E3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Shape 4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725" y="1547600"/>
            <a:ext cx="8109274" cy="53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 txBox="1"/>
          <p:nvPr/>
        </p:nvSpPr>
        <p:spPr>
          <a:xfrm>
            <a:off x="0" y="272500"/>
            <a:ext cx="2963099" cy="984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PowToon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12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Prezi</a:t>
            </a:r>
          </a:p>
        </p:txBody>
      </p:sp>
      <p:pic>
        <p:nvPicPr>
          <p:cNvPr id="500" name="Shape 5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7000" y="1821100"/>
            <a:ext cx="6788198" cy="491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/>
        </p:nvSpPr>
        <p:spPr>
          <a:xfrm>
            <a:off x="1197675" y="898275"/>
            <a:ext cx="7946325" cy="59597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6" name="Shape 506"/>
          <p:cNvSpPr txBox="1"/>
          <p:nvPr/>
        </p:nvSpPr>
        <p:spPr>
          <a:xfrm>
            <a:off x="0" y="0"/>
            <a:ext cx="2978398" cy="898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Halle’s Video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6096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UDL Principles, Policy and Practices</a:t>
            </a:r>
            <a: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/>
            </a:r>
            <a:br>
              <a:rPr lang="en-US" sz="4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r>
              <a:rPr lang="en-US" sz="3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 Brief Review</a:t>
            </a: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069467"/>
            <a:ext cx="7848599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http://www.udlcenter.org/aboutudl/take_a_tour_udl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4 Components of UDL</a:t>
            </a:r>
            <a:r>
              <a:rPr lang="en-US" sz="4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/>
            </a:r>
            <a:br>
              <a:rPr lang="en-US" sz="4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</a:br>
            <a:endParaRPr lang="en-US" sz="40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  <p:grpSp>
        <p:nvGrpSpPr>
          <p:cNvPr id="127" name="Shape 127"/>
          <p:cNvGrpSpPr/>
          <p:nvPr/>
        </p:nvGrpSpPr>
        <p:grpSpPr>
          <a:xfrm>
            <a:off x="914400" y="685800"/>
            <a:ext cx="7543799" cy="6096000"/>
            <a:chOff x="1851816" y="0"/>
            <a:chExt cx="4525963" cy="4525963"/>
          </a:xfrm>
        </p:grpSpPr>
        <p:sp>
          <p:nvSpPr>
            <p:cNvPr id="128" name="Shape 128"/>
            <p:cNvSpPr/>
            <p:nvPr/>
          </p:nvSpPr>
          <p:spPr>
            <a:xfrm>
              <a:off x="1851816" y="0"/>
              <a:ext cx="4525963" cy="4525963"/>
            </a:xfrm>
            <a:prstGeom prst="diamond">
              <a:avLst/>
            </a:prstGeom>
            <a:solidFill>
              <a:srgbClr val="F8F8F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2281783" y="429966"/>
              <a:ext cx="1765124" cy="17651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30" name="Shape 130"/>
            <p:cNvSpPr txBox="1"/>
            <p:nvPr/>
          </p:nvSpPr>
          <p:spPr>
            <a:xfrm>
              <a:off x="2367950" y="516131"/>
              <a:ext cx="1592791" cy="1592791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56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US" sz="1600" b="1" i="0" u="none" strike="noStrike" cap="none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Goals</a:t>
              </a:r>
              <a:r>
                <a:rPr lang="en-US" sz="1600" b="0" i="0" u="none" strike="noStrike" cap="none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  </a:t>
              </a:r>
            </a:p>
          </p:txBody>
        </p:sp>
        <p:sp>
          <p:nvSpPr>
            <p:cNvPr id="131" name="Shape 131"/>
            <p:cNvSpPr/>
            <p:nvPr/>
          </p:nvSpPr>
          <p:spPr>
            <a:xfrm>
              <a:off x="4182689" y="429966"/>
              <a:ext cx="1765124" cy="17651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32" name="Shape 132"/>
            <p:cNvSpPr txBox="1"/>
            <p:nvPr/>
          </p:nvSpPr>
          <p:spPr>
            <a:xfrm>
              <a:off x="4268855" y="516131"/>
              <a:ext cx="1592791" cy="1592791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56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US" sz="1600" b="1" i="0" u="none" strike="noStrike" cap="none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Materials</a:t>
              </a:r>
            </a:p>
          </p:txBody>
        </p:sp>
        <p:sp>
          <p:nvSpPr>
            <p:cNvPr id="133" name="Shape 133"/>
            <p:cNvSpPr/>
            <p:nvPr/>
          </p:nvSpPr>
          <p:spPr>
            <a:xfrm>
              <a:off x="2281783" y="2330868"/>
              <a:ext cx="1765124" cy="17651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34" name="Shape 134"/>
            <p:cNvSpPr txBox="1"/>
            <p:nvPr/>
          </p:nvSpPr>
          <p:spPr>
            <a:xfrm>
              <a:off x="2367950" y="2417034"/>
              <a:ext cx="1592791" cy="1592791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56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US" sz="1600" b="1" i="0" u="none" strike="noStrike" cap="none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Methods</a:t>
              </a:r>
              <a:r>
                <a:rPr lang="en-US" sz="1600" b="0" i="0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 </a:t>
              </a:r>
            </a:p>
          </p:txBody>
        </p:sp>
        <p:sp>
          <p:nvSpPr>
            <p:cNvPr id="135" name="Shape 135"/>
            <p:cNvSpPr/>
            <p:nvPr/>
          </p:nvSpPr>
          <p:spPr>
            <a:xfrm>
              <a:off x="4182689" y="2330868"/>
              <a:ext cx="1765124" cy="17651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4268855" y="2417034"/>
              <a:ext cx="1592791" cy="1592791"/>
            </a:xfrm>
            <a:prstGeom prst="rect">
              <a:avLst/>
            </a:prstGeom>
            <a:noFill/>
            <a:ln>
              <a:noFill/>
            </a:ln>
          </p:spPr>
          <p:txBody>
            <a:bodyPr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6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560"/>
                </a:spcAft>
                <a:buClr>
                  <a:srgbClr val="000000"/>
                </a:buClr>
                <a:buSzPct val="25000"/>
                <a:buFont typeface="Calibri"/>
                <a:buNone/>
              </a:pPr>
              <a:r>
                <a:rPr lang="en-US" sz="1600" b="1" i="0" u="none" strike="noStrike" cap="none" baseline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  <a:rtl val="0"/>
                </a:rPr>
                <a:t>Assessments</a:t>
              </a:r>
            </a:p>
          </p:txBody>
        </p:sp>
      </p:grpSp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3332" y="1567948"/>
            <a:ext cx="2114327" cy="147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7661" y="4069294"/>
            <a:ext cx="1905134" cy="155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9532" y="1517129"/>
            <a:ext cx="1905134" cy="151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6">
            <a:alphaModFix/>
          </a:blip>
          <a:srcRect t="28262"/>
          <a:stretch/>
        </p:blipFill>
        <p:spPr>
          <a:xfrm>
            <a:off x="5236673" y="4036042"/>
            <a:ext cx="2067643" cy="156293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>
            <a:spLocks noGrp="1"/>
          </p:cNvSpPr>
          <p:nvPr>
            <p:ph type="ftr" idx="11"/>
          </p:nvPr>
        </p:nvSpPr>
        <p:spPr>
          <a:xfrm>
            <a:off x="0" y="6248403"/>
            <a:ext cx="91440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Adapted from the National Center on Universal Design for Learning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 “Intersection of Instruction”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13" y="2514600"/>
            <a:ext cx="8982773" cy="415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10177"/>
            <a:ext cx="9144001" cy="98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552775" y="1848375"/>
            <a:ext cx="6858000" cy="5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t>                             </a:t>
            </a:r>
            <a:r>
              <a:rPr lang="en-US" sz="3000" b="1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Universal Design for Learning</a:t>
            </a:r>
          </a:p>
        </p:txBody>
      </p:sp>
      <p:sp>
        <p:nvSpPr>
          <p:cNvPr id="152" name="Shape 152"/>
          <p:cNvSpPr/>
          <p:nvPr/>
        </p:nvSpPr>
        <p:spPr>
          <a:xfrm>
            <a:off x="86876" y="4724400"/>
            <a:ext cx="2814986" cy="144780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rgbClr val="A1A1A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71217" y="5186689"/>
            <a:ext cx="281498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Assessment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452" y="951133"/>
            <a:ext cx="8407098" cy="537556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/>
          <p:nvPr/>
        </p:nvSpPr>
        <p:spPr>
          <a:xfrm>
            <a:off x="2438400" y="6384882"/>
            <a:ext cx="426719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Aimee Heaton  and Wanda Hedman 2014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990600" y="152400"/>
            <a:ext cx="70866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Barriers in the Curriculum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89277" y="19396"/>
            <a:ext cx="8229600" cy="8950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US" sz="4000" b="1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The Implementation of UDL</a:t>
            </a:r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8115" y="983669"/>
            <a:ext cx="6166768" cy="5910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1341</Words>
  <Application>Microsoft Office PowerPoint</Application>
  <PresentationFormat>On-screen Show (4:3)</PresentationFormat>
  <Paragraphs>321</Paragraphs>
  <Slides>47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modern</vt:lpstr>
      <vt:lpstr>Universal Design for Learning (UDL) in Planning and Implementing Interventions</vt:lpstr>
      <vt:lpstr>Presenters</vt:lpstr>
      <vt:lpstr>PowerPoint Presentation</vt:lpstr>
      <vt:lpstr>PowerPoint Presentation</vt:lpstr>
      <vt:lpstr>PowerPoint Presentation</vt:lpstr>
      <vt:lpstr>4 Components of UDL </vt:lpstr>
      <vt:lpstr>The “Intersection of Instruction”</vt:lpstr>
      <vt:lpstr>PowerPoint Presentation</vt:lpstr>
      <vt:lpstr>The Implementation of UDL</vt:lpstr>
      <vt:lpstr>PowerPoint Presentation</vt:lpstr>
      <vt:lpstr>PowerPoint Presentation</vt:lpstr>
      <vt:lpstr>School-Based  UDL Planning</vt:lpstr>
      <vt:lpstr>UDL and Assistive Technology</vt:lpstr>
      <vt:lpstr>PowerPoint Presentation</vt:lpstr>
      <vt:lpstr>PowerPoint Presentation</vt:lpstr>
      <vt:lpstr>Moving Forward</vt:lpstr>
      <vt:lpstr>PowerPoint Presentation</vt:lpstr>
      <vt:lpstr>Resources</vt:lpstr>
      <vt:lpstr>Questions</vt:lpstr>
      <vt:lpstr>Contact Information</vt:lpstr>
      <vt:lpstr>PowerPoint Presentation</vt:lpstr>
      <vt:lpstr>     Perseverance</vt:lpstr>
      <vt:lpstr>The unit was designed by 6th-grade English teachers during curriculum planning last summer.  The teachers who planned the unit provided short story titles, poems, speeches, videos to set the stage for reading a novel focusing on perseverance.  All 6th grade students participated in the unit. </vt:lpstr>
      <vt:lpstr>PowerPoint Presentation</vt:lpstr>
      <vt:lpstr>PowerPoint Presentation</vt:lpstr>
      <vt:lpstr>PowerPoint Presentation</vt:lpstr>
      <vt:lpstr>The Assignment  </vt:lpstr>
      <vt:lpstr>PowerPoint Presentation</vt:lpstr>
      <vt:lpstr>PowerPoint Presentation</vt:lpstr>
      <vt:lpstr>Reflections On Perseverance</vt:lpstr>
      <vt:lpstr>Steve Jobs Commencement Speech</vt:lpstr>
      <vt:lpstr>Student Survey Results </vt:lpstr>
      <vt:lpstr>PowerPoint Presentation</vt:lpstr>
      <vt:lpstr>Multiple Means of Expression </vt:lpstr>
      <vt:lpstr>Multiple Means of Engagement </vt:lpstr>
      <vt:lpstr>PowerPoint Presentation</vt:lpstr>
      <vt:lpstr>Student Work</vt:lpstr>
      <vt:lpstr>Student Work</vt:lpstr>
      <vt:lpstr>Comic</vt:lpstr>
      <vt:lpstr>  Poster</vt:lpstr>
      <vt:lpstr>Story Board</vt:lpstr>
      <vt:lpstr>Written Assignment</vt:lpstr>
      <vt:lpstr>Student Work</vt:lpstr>
      <vt:lpstr>Google Presentation</vt:lpstr>
      <vt:lpstr>PowerPoint Presentation</vt:lpstr>
      <vt:lpstr>Prezi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Design for Learning (UDL) in Planning and Implementing Interventions</dc:title>
  <dc:creator>Kavanaugh, Sean</dc:creator>
  <cp:lastModifiedBy>Kavanaugh, Sean</cp:lastModifiedBy>
  <cp:revision>4</cp:revision>
  <dcterms:modified xsi:type="dcterms:W3CDTF">2015-11-20T15:20:07Z</dcterms:modified>
</cp:coreProperties>
</file>