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57" r:id="rId4"/>
    <p:sldId id="272" r:id="rId5"/>
    <p:sldId id="258" r:id="rId6"/>
    <p:sldId id="267" r:id="rId7"/>
    <p:sldId id="259" r:id="rId8"/>
    <p:sldId id="271" r:id="rId9"/>
    <p:sldId id="268" r:id="rId10"/>
    <p:sldId id="262" r:id="rId11"/>
    <p:sldId id="261" r:id="rId12"/>
    <p:sldId id="263" r:id="rId13"/>
    <p:sldId id="270" r:id="rId14"/>
    <p:sldId id="264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364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927E9-4FAB-40F2-94FC-9014FB02411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0AB55-1B1C-4087-83AB-553157531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01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F2112-B13F-4CB6-A0AD-449B9EC7A2F2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2F686-E12D-4A44-8ABF-8C5EE957D1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Support Staff:   special educators,</a:t>
            </a:r>
            <a:r>
              <a:rPr lang="en-US" baseline="0" dirty="0" smtClean="0"/>
              <a:t> two SLP, 1 SW, 1 School Psych on staff.. Itinerant OT/PT</a:t>
            </a:r>
          </a:p>
          <a:p>
            <a:r>
              <a:rPr lang="en-US" baseline="0" dirty="0" smtClean="0"/>
              <a:t>                         Reading Teacher, Reading Specialist, Math Teacher, Math Specialist</a:t>
            </a:r>
          </a:p>
          <a:p>
            <a:r>
              <a:rPr lang="en-US" baseline="0" dirty="0" smtClean="0"/>
              <a:t>                         3.5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– reading lab and 3.5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– math lab</a:t>
            </a:r>
          </a:p>
          <a:p>
            <a:r>
              <a:rPr lang="en-US" baseline="0" dirty="0" smtClean="0"/>
              <a:t>                         5 RR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and many 1:1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for individual students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1 Faculty meeting/month</a:t>
            </a:r>
          </a:p>
          <a:p>
            <a:r>
              <a:rPr lang="en-US" baseline="0" dirty="0" smtClean="0"/>
              <a:t>Creative scheduling: 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cover classes for HR; this 30 minutes/30 minutes before school provides teachers 1 hour, 3 times/month- Tier I meetings</a:t>
            </a:r>
          </a:p>
          <a:p>
            <a:r>
              <a:rPr lang="en-US" baseline="0" dirty="0" smtClean="0"/>
              <a:t>                                  lunch/recess block each STARS (school teams achieving results for students) have 30 minutes twice/week without duties- Tier II and Tier III meetings: 1 for SRBI</a:t>
            </a:r>
          </a:p>
          <a:p>
            <a:r>
              <a:rPr lang="en-US" baseline="0" dirty="0" smtClean="0"/>
              <a:t>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2F686-E12D-4A44-8ABF-8C5EE957D1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includes: reading specialist, math specialist, reading teacher, math teacher, grade-level team leader, classroom teacher, speech and language pathologist, and school psychologist or social worker</a:t>
            </a:r>
          </a:p>
          <a:p>
            <a:r>
              <a:rPr lang="en-US" dirty="0" smtClean="0"/>
              <a:t>Each grade-level is divided into two teams – A and B</a:t>
            </a:r>
          </a:p>
          <a:p>
            <a:r>
              <a:rPr lang="en-US" dirty="0" smtClean="0"/>
              <a:t>Teams A and B meet once weekly</a:t>
            </a:r>
          </a:p>
          <a:p>
            <a:r>
              <a:rPr lang="en-US" dirty="0" smtClean="0"/>
              <a:t>Classroom teachers rotate and attend meetings every six weeks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2F686-E12D-4A44-8ABF-8C5EE957D1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or support staff refer students needing more support with Tier I instruction in reading, math, or behavior</a:t>
            </a:r>
          </a:p>
          <a:p>
            <a:r>
              <a:rPr lang="en-US" dirty="0" smtClean="0"/>
              <a:t>Data used for referral might include curriculum-based assessments (Eureka, Scott </a:t>
            </a:r>
            <a:r>
              <a:rPr lang="en-US" dirty="0" err="1" smtClean="0"/>
              <a:t>Foresman</a:t>
            </a:r>
            <a:r>
              <a:rPr lang="en-US" dirty="0" smtClean="0"/>
              <a:t>), STAR data, and/or observational data (behavior)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2F686-E12D-4A44-8ABF-8C5EE957D1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the data provided, team discusses reason for referral and sets SMART goal (specific, measurable, attainable, relevant, timely)</a:t>
            </a:r>
          </a:p>
          <a:p>
            <a:r>
              <a:rPr lang="en-US" dirty="0" smtClean="0"/>
              <a:t>Student plan is developed, including recommended actions and support</a:t>
            </a:r>
          </a:p>
          <a:p>
            <a:r>
              <a:rPr lang="en-US" dirty="0" smtClean="0"/>
              <a:t>Progress monitoring tool assigned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2F686-E12D-4A44-8ABF-8C5EE957D1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analyzes data and recommended actions/supports</a:t>
            </a:r>
          </a:p>
          <a:p>
            <a:r>
              <a:rPr lang="en-US" dirty="0" smtClean="0"/>
              <a:t>Team decides whether to place student on Tier II or III depending on the level of support needed (time, service location, and intensity of service are considered)</a:t>
            </a:r>
          </a:p>
          <a:p>
            <a:r>
              <a:rPr lang="en-US" dirty="0" smtClean="0"/>
              <a:t>Classroom teacher notifies parent/guardian when student is placed on Tier II; specialists notify parent/guardian when student is placed on Tier III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2F686-E12D-4A44-8ABF-8C5EE957D1F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C1616F-ACB5-4EC8-8CB5-30B016CF0B88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33AB49-CC36-4DDD-AE58-E526807CE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839200" cy="457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Calibri" pitchFamily="34" charset="0"/>
              </a:rPr>
              <a:t>SRBI Symposium 2015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121919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ITC Avant Garde Gothic" pitchFamily="34" charset="0"/>
              </a:rPr>
              <a:t>Tiered Instruction at JJIS</a:t>
            </a:r>
            <a:endParaRPr lang="en-US" sz="4400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029200"/>
            <a:ext cx="6934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alibri" pitchFamily="34" charset="0"/>
              </a:rPr>
              <a:t>Presented by:  Jack Jackter Intermediate School</a:t>
            </a:r>
            <a:endParaRPr lang="en-US" sz="16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algn="ctr"/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Deb Sandberg, Principal</a:t>
            </a:r>
          </a:p>
          <a:p>
            <a:pPr algn="ctr"/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Carissa Capozzi, Social Worker</a:t>
            </a:r>
          </a:p>
          <a:p>
            <a:pPr algn="ctr"/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Lynne McCune, Literacy Specialist</a:t>
            </a:r>
          </a:p>
          <a:p>
            <a:pPr algn="ctr"/>
            <a:r>
              <a:rPr lang="en-US" sz="1600" dirty="0" smtClean="0">
                <a:solidFill>
                  <a:srgbClr val="00B050"/>
                </a:solidFill>
                <a:latin typeface="Calibri" pitchFamily="34" charset="0"/>
              </a:rPr>
              <a:t>Linda Lane, Literacy Specialist, Reading Teacher</a:t>
            </a:r>
            <a:endParaRPr lang="en-US" sz="1600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5" name="Picture 4" descr="RTI Pyrami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819400"/>
            <a:ext cx="2444443" cy="2162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	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III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In-class, small group targeted support</a:t>
            </a:r>
          </a:p>
          <a:p>
            <a:r>
              <a:rPr lang="en-US" dirty="0" smtClean="0">
                <a:latin typeface="Calibri" pitchFamily="34" charset="0"/>
              </a:rPr>
              <a:t>Monthly STAR assessment</a:t>
            </a:r>
          </a:p>
          <a:p>
            <a:r>
              <a:rPr lang="en-US" dirty="0" smtClean="0">
                <a:latin typeface="Calibri" pitchFamily="34" charset="0"/>
              </a:rPr>
              <a:t>Fluency or comprehension scores used for progress monitoring</a:t>
            </a:r>
          </a:p>
          <a:p>
            <a:r>
              <a:rPr lang="en-US" dirty="0" smtClean="0">
                <a:latin typeface="Calibri" pitchFamily="34" charset="0"/>
              </a:rPr>
              <a:t>At least 4 progress monitoring scores brought to next meeting in 4-6 weeks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itchFamily="34" charset="0"/>
              </a:rPr>
              <a:t>Lab support, small group targeted instruction</a:t>
            </a:r>
          </a:p>
          <a:p>
            <a:r>
              <a:rPr lang="en-US" dirty="0" smtClean="0">
                <a:latin typeface="Calibri" pitchFamily="34" charset="0"/>
              </a:rPr>
              <a:t>Screens used to determine exact area of focus</a:t>
            </a:r>
          </a:p>
          <a:p>
            <a:r>
              <a:rPr lang="en-US" dirty="0" smtClean="0">
                <a:latin typeface="Calibri" pitchFamily="34" charset="0"/>
              </a:rPr>
              <a:t>Focused instruction occurs based on area of need </a:t>
            </a:r>
          </a:p>
          <a:p>
            <a:r>
              <a:rPr lang="en-US" dirty="0" smtClean="0">
                <a:latin typeface="Calibri" pitchFamily="34" charset="0"/>
              </a:rPr>
              <a:t>Progress Monitoring done twice a week</a:t>
            </a:r>
          </a:p>
          <a:p>
            <a:r>
              <a:rPr lang="en-US" dirty="0" smtClean="0">
                <a:latin typeface="Calibri" pitchFamily="34" charset="0"/>
              </a:rPr>
              <a:t>Changes in time, program, frequency, layer of support as needed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Reading Interventions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	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III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Calibri" pitchFamily="34" charset="0"/>
              </a:rPr>
              <a:t>In-class, small group support</a:t>
            </a:r>
          </a:p>
          <a:p>
            <a:r>
              <a:rPr lang="en-US" sz="2500" dirty="0" smtClean="0">
                <a:latin typeface="Calibri" pitchFamily="34" charset="0"/>
              </a:rPr>
              <a:t>Push-in support from math lab</a:t>
            </a:r>
          </a:p>
          <a:p>
            <a:r>
              <a:rPr lang="en-US" sz="2500" dirty="0" smtClean="0">
                <a:latin typeface="Calibri" pitchFamily="34" charset="0"/>
              </a:rPr>
              <a:t>Monthly STAR assessment</a:t>
            </a:r>
          </a:p>
          <a:p>
            <a:r>
              <a:rPr lang="en-US" sz="2500" dirty="0" smtClean="0">
                <a:latin typeface="Calibri" pitchFamily="34" charset="0"/>
              </a:rPr>
              <a:t>Exit tickets, fact fluency scores used for progress monitoring</a:t>
            </a:r>
            <a:endParaRPr lang="en-US" sz="25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Calibri" pitchFamily="34" charset="0"/>
              </a:rPr>
              <a:t>Lab support, small group instruction</a:t>
            </a:r>
          </a:p>
          <a:p>
            <a:r>
              <a:rPr lang="en-US" sz="2500" dirty="0" smtClean="0">
                <a:latin typeface="Calibri" pitchFamily="34" charset="0"/>
              </a:rPr>
              <a:t>Individualized programs using same strategies and techniques that are taught in Tier 1 instruction</a:t>
            </a:r>
            <a:endParaRPr lang="en-US" sz="25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Math Interventions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	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</a:rPr>
              <a:t>Tier III	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500" dirty="0" smtClean="0">
                <a:latin typeface="Calibri" pitchFamily="34" charset="0"/>
              </a:rPr>
              <a:t>CI/CO</a:t>
            </a:r>
          </a:p>
          <a:p>
            <a:r>
              <a:rPr lang="en-US" sz="2500" dirty="0" smtClean="0">
                <a:latin typeface="Calibri" pitchFamily="34" charset="0"/>
              </a:rPr>
              <a:t>Individual behavior plan, behavior chart</a:t>
            </a:r>
          </a:p>
          <a:p>
            <a:r>
              <a:rPr lang="en-US" sz="2500" dirty="0" smtClean="0">
                <a:latin typeface="Calibri" pitchFamily="34" charset="0"/>
              </a:rPr>
              <a:t>In-class support</a:t>
            </a:r>
          </a:p>
          <a:p>
            <a:r>
              <a:rPr lang="en-US" sz="2500" dirty="0" smtClean="0">
                <a:latin typeface="Calibri" pitchFamily="34" charset="0"/>
              </a:rPr>
              <a:t>Classroom lessons</a:t>
            </a:r>
            <a:endParaRPr lang="en-US" sz="25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500" dirty="0" smtClean="0">
                <a:latin typeface="Calibri" pitchFamily="34" charset="0"/>
              </a:rPr>
              <a:t>Individual or small group counseling</a:t>
            </a:r>
          </a:p>
          <a:p>
            <a:r>
              <a:rPr lang="en-US" sz="2500" dirty="0" smtClean="0">
                <a:latin typeface="Calibri" pitchFamily="34" charset="0"/>
              </a:rPr>
              <a:t>FBA/BIP (informal, formal)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Behavioral Interventions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STARS Process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After approximately six weeks, the team reconvenes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AT LEAST FOUR data points are needed to determine if need to change intervention plan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Data is derived from progress monitoring tool chosen at initial meeting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Big Question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 the intervention working?</a:t>
            </a:r>
          </a:p>
          <a:p>
            <a:pPr algn="ctr">
              <a:buNone/>
            </a:pPr>
            <a:endParaRPr lang="en-US" sz="105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latin typeface="Calibri" pitchFamily="34" charset="0"/>
              </a:rPr>
              <a:t>Increase time, frequency, or intensity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Change program/add another layer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Refer to PPT to determine if special education evaluation is warranted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Case Study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Student A-see handout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Receives Tier III support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No fluency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Comprehension concerns-little progress made through November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Changed program to Comprehension Toolkit in January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Student B-see handout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Receives Tier II support with classroom teacher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Accuracy issue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Intervention-REWARDS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Accuracy increased as did STAR score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March-return to Tier I instruction only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Student C-see handout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Receives Tier III support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Core Phonics Screen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PAST-Syllable segmentation activities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Corrective Reading Placement B1-excellent progress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April- Corrective Reading Placement B2-qualified for change to B2</a:t>
            </a:r>
            <a:endParaRPr lang="en-US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Jack Jackter Intermediate School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u="sng" dirty="0" smtClean="0">
                <a:latin typeface="Calibri" pitchFamily="34" charset="0"/>
              </a:rPr>
              <a:t>Jack </a:t>
            </a:r>
            <a:r>
              <a:rPr lang="en-US" u="sng" dirty="0" err="1" smtClean="0">
                <a:latin typeface="Calibri" pitchFamily="34" charset="0"/>
              </a:rPr>
              <a:t>Jackter</a:t>
            </a:r>
            <a:r>
              <a:rPr lang="en-US" u="sng" dirty="0" smtClean="0">
                <a:latin typeface="Calibri" pitchFamily="34" charset="0"/>
              </a:rPr>
              <a:t> Intermediate School Demographics in </a:t>
            </a:r>
            <a:r>
              <a:rPr lang="en-US" sz="2400" u="sng" dirty="0" smtClean="0">
                <a:latin typeface="Calibri" pitchFamily="34" charset="0"/>
              </a:rPr>
              <a:t>2013-2014</a:t>
            </a:r>
            <a:endParaRPr lang="en-US" sz="2400" u="sng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608 Students  </a:t>
            </a:r>
          </a:p>
          <a:p>
            <a:r>
              <a:rPr lang="en-US" sz="2400" dirty="0" smtClean="0">
                <a:latin typeface="Calibri" pitchFamily="34" charset="0"/>
              </a:rPr>
              <a:t>8 third grade classes, 9 fourth grade classes, 10 fifth grade classes</a:t>
            </a:r>
          </a:p>
          <a:p>
            <a:r>
              <a:rPr lang="en-US" sz="2400" dirty="0" smtClean="0">
                <a:latin typeface="Calibri" pitchFamily="34" charset="0"/>
              </a:rPr>
              <a:t>Support Staff</a:t>
            </a:r>
          </a:p>
          <a:p>
            <a:r>
              <a:rPr lang="en-US" sz="2400" dirty="0" smtClean="0">
                <a:latin typeface="Calibri" pitchFamily="34" charset="0"/>
              </a:rPr>
              <a:t>3 Professional Development Days</a:t>
            </a:r>
          </a:p>
          <a:p>
            <a:r>
              <a:rPr lang="en-US" sz="2400" dirty="0" smtClean="0">
                <a:latin typeface="Calibri" pitchFamily="34" charset="0"/>
              </a:rPr>
              <a:t>Additional 30 hours per year after the regular school day</a:t>
            </a:r>
          </a:p>
          <a:p>
            <a:r>
              <a:rPr lang="en-US" sz="2400" dirty="0" smtClean="0">
                <a:latin typeface="Calibri" pitchFamily="34" charset="0"/>
              </a:rPr>
              <a:t>All teachers have 2 recess/lunch duties each week</a:t>
            </a:r>
          </a:p>
          <a:p>
            <a:r>
              <a:rPr lang="en-US" sz="2400" dirty="0" smtClean="0">
                <a:latin typeface="Calibri" pitchFamily="34" charset="0"/>
              </a:rPr>
              <a:t>Classroom teachers have a common planning block</a:t>
            </a: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10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Working On the Work (WOW)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Tier I instruction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Weekly grade-level meetings lead by math and reading specialists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Collaborative planning, calibrating, learning new programs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Ensures consistent implementation of Tier I instruction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5798234" cy="2667000"/>
          </a:xfrm>
        </p:spPr>
        <p:txBody>
          <a:bodyPr/>
          <a:lstStyle/>
          <a:p>
            <a:pPr algn="l"/>
            <a:r>
              <a:rPr lang="en-US" dirty="0" smtClean="0">
                <a:latin typeface="Calibri" pitchFamily="34" charset="0"/>
              </a:rPr>
              <a:t>When do you have time to collaborate as a grade level or cross grade level team?</a:t>
            </a:r>
          </a:p>
          <a:p>
            <a:pPr algn="l"/>
            <a:endParaRPr lang="en-US" dirty="0" smtClean="0">
              <a:latin typeface="Calibri" pitchFamily="34" charset="0"/>
            </a:endParaRPr>
          </a:p>
          <a:p>
            <a:pPr algn="l"/>
            <a:r>
              <a:rPr lang="en-US" dirty="0" smtClean="0">
                <a:latin typeface="Calibri" pitchFamily="34" charset="0"/>
              </a:rPr>
              <a:t>How might your school or team find more time to collaborate?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solidFill>
                  <a:srgbClr val="00B050"/>
                </a:solidFill>
                <a:latin typeface="ITC Avant Garde Gothic" pitchFamily="34" charset="0"/>
              </a:rPr>
              <a:t>TURN AND TALK</a:t>
            </a:r>
            <a:endParaRPr lang="en-US" sz="3300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0"/>
            <a:ext cx="2133600" cy="2167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STAR Process	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Team Members-Different disciplines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Each grade-level is divided into two teams – A and B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Teams A and B each meet once weekly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Classroom teachers rotate and attend meetings every six weeks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STAR Process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Calibri" pitchFamily="34" charset="0"/>
              </a:rPr>
              <a:t>Students referred who are having difficulty with Tier 1 instruction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Variety of data used for referring students for supplemental intervention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533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ITC Avant Garde Gothic" pitchFamily="34" charset="0"/>
              </a:rPr>
              <a:t>Development of Student Intervention Plan </a:t>
            </a:r>
            <a:endParaRPr lang="en-US" sz="3200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4999"/>
            <a:ext cx="5410200" cy="426751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0800" dirty="0" smtClean="0">
                <a:latin typeface="Calibri" pitchFamily="34" charset="0"/>
              </a:rPr>
              <a:t>Using data team either plans to dig deeper or plans a SMART goal</a:t>
            </a:r>
          </a:p>
          <a:p>
            <a:endParaRPr lang="en-US" sz="10800" dirty="0" smtClean="0">
              <a:latin typeface="Calibri" pitchFamily="34" charset="0"/>
            </a:endParaRPr>
          </a:p>
          <a:p>
            <a:pPr>
              <a:buNone/>
            </a:pPr>
            <a:endParaRPr lang="en-US" sz="10800" dirty="0" smtClean="0">
              <a:latin typeface="Calibri" pitchFamily="34" charset="0"/>
            </a:endParaRPr>
          </a:p>
          <a:p>
            <a:r>
              <a:rPr lang="en-US" sz="10800" dirty="0" smtClean="0">
                <a:latin typeface="Calibri" pitchFamily="34" charset="0"/>
              </a:rPr>
              <a:t>Student Plan Developed</a:t>
            </a:r>
          </a:p>
          <a:p>
            <a:pPr lvl="2"/>
            <a:r>
              <a:rPr lang="en-US" sz="10800" dirty="0" smtClean="0">
                <a:latin typeface="Calibri" pitchFamily="34" charset="0"/>
              </a:rPr>
              <a:t>Program, Strategy or intervention</a:t>
            </a:r>
          </a:p>
          <a:p>
            <a:pPr lvl="2"/>
            <a:r>
              <a:rPr lang="en-US" sz="10800" dirty="0" smtClean="0">
                <a:latin typeface="Calibri" pitchFamily="34" charset="0"/>
              </a:rPr>
              <a:t>Progress Monitoring tool</a:t>
            </a:r>
          </a:p>
          <a:p>
            <a:pPr lvl="2"/>
            <a:endParaRPr lang="en-US" sz="9800" dirty="0" smtClean="0"/>
          </a:p>
          <a:p>
            <a:pPr lvl="2"/>
            <a:endParaRPr lang="en-US" sz="98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112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(see handout)</a:t>
            </a:r>
          </a:p>
        </p:txBody>
      </p:sp>
      <p:pic>
        <p:nvPicPr>
          <p:cNvPr id="2050" name="Picture 2" descr="C:\Documents and Settings\lmccune\Local Settings\Temporary Internet Files\Content.IE5\G4E0OOG3\guided_reading_color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362200"/>
            <a:ext cx="2730500" cy="2391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Digging Deeper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0091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MC90039118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8600"/>
            <a:ext cx="989013" cy="99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15240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STAR below 40</a:t>
            </a:r>
            <a:r>
              <a:rPr lang="en-US" baseline="30000" dirty="0" smtClean="0">
                <a:latin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</a:rPr>
              <a:t> percentile                                    Struggling with Tier 1 Instruction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05200" y="2057400"/>
            <a:ext cx="990600" cy="7620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DIBELS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790700" y="2819400"/>
            <a:ext cx="1600200" cy="1143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Accurate but </a:t>
            </a:r>
          </a:p>
          <a:p>
            <a:pPr algn="ctr"/>
            <a:r>
              <a:rPr lang="en-US" dirty="0"/>
              <a:t>slow rate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635500" y="2819400"/>
            <a:ext cx="1244600" cy="990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Decoding </a:t>
            </a:r>
          </a:p>
          <a:p>
            <a:pPr algn="ctr"/>
            <a:r>
              <a:rPr lang="en-US" dirty="0"/>
              <a:t>Issues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5067300" y="3962400"/>
            <a:ext cx="1600200" cy="990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Missing many</a:t>
            </a:r>
          </a:p>
          <a:p>
            <a:pPr algn="ctr"/>
            <a:r>
              <a:rPr lang="en-US" dirty="0"/>
              <a:t>varied words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4953000" y="5105400"/>
            <a:ext cx="1892300" cy="8382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Core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/>
                </a:solidFill>
              </a:rPr>
              <a:t>Phonics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Screener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3086100" y="2667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4457700" y="2590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3587750" y="3124200"/>
            <a:ext cx="977900" cy="838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Fine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5549900" y="3733800"/>
            <a:ext cx="17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>
            <a:off x="6095998" y="4876800"/>
            <a:ext cx="49236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7759700" y="2743200"/>
            <a:ext cx="17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8762998" y="3657600"/>
            <a:ext cx="49236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477000" y="5715000"/>
            <a:ext cx="21336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Just Words</a:t>
            </a:r>
          </a:p>
          <a:p>
            <a:pPr algn="ctr"/>
            <a:r>
              <a:rPr lang="en-US" dirty="0"/>
              <a:t>Corrective Reading</a:t>
            </a: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629400" y="6019800"/>
            <a:ext cx="17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4038598" y="2895600"/>
            <a:ext cx="49236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1574800" y="33528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52400" y="3048000"/>
            <a:ext cx="16002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Quick Reads</a:t>
            </a:r>
          </a:p>
          <a:p>
            <a:pPr algn="ctr"/>
            <a:r>
              <a:rPr lang="en-US" dirty="0"/>
              <a:t>Read Naturally</a:t>
            </a:r>
          </a:p>
        </p:txBody>
      </p:sp>
      <p:sp>
        <p:nvSpPr>
          <p:cNvPr id="24" name="Oval 9"/>
          <p:cNvSpPr>
            <a:spLocks noChangeArrowheads="1"/>
          </p:cNvSpPr>
          <p:nvPr/>
        </p:nvSpPr>
        <p:spPr bwMode="auto">
          <a:xfrm>
            <a:off x="6019800" y="2362200"/>
            <a:ext cx="17526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Missing all</a:t>
            </a:r>
          </a:p>
          <a:p>
            <a:pPr algn="ctr"/>
            <a:r>
              <a:rPr lang="en-US" dirty="0"/>
              <a:t>Multisyllabic words</a:t>
            </a: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7391400" y="3352800"/>
            <a:ext cx="1371600" cy="9144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Multisyllabic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Word screen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7543800" y="4343400"/>
            <a:ext cx="12192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REWARDS</a:t>
            </a:r>
          </a:p>
        </p:txBody>
      </p:sp>
      <p:sp>
        <p:nvSpPr>
          <p:cNvPr id="28" name="Oval 27"/>
          <p:cNvSpPr/>
          <p:nvPr/>
        </p:nvSpPr>
        <p:spPr>
          <a:xfrm>
            <a:off x="1676400" y="4114800"/>
            <a:ext cx="27432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Comprehension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" y="5334000"/>
            <a:ext cx="19812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Comprehension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Toolkit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19400" y="5562600"/>
            <a:ext cx="16002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LLI Grade 3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3429000" y="5334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1524000" y="5029200"/>
            <a:ext cx="3810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3657600" y="3962400"/>
            <a:ext cx="2286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ITC Avant Garde Gothic" pitchFamily="34" charset="0"/>
              </a:rPr>
              <a:t>Intervention Planning</a:t>
            </a:r>
            <a:endParaRPr lang="en-US" dirty="0">
              <a:solidFill>
                <a:srgbClr val="00B050"/>
              </a:solidFill>
              <a:latin typeface="ITC Avant Garde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09800"/>
            <a:ext cx="6022848" cy="2895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itchFamily="34" charset="0"/>
              </a:rPr>
              <a:t>Analyze multiple sources of data 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Determine level intervention needed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Involve parents in decision-making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3075" name="Picture 3" descr="C:\Documents and Settings\lmccune\Local Settings\Temporary Internet Files\Content.IE5\8OREAD71\children-reading-6-t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667000"/>
            <a:ext cx="1720516" cy="167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4630</TotalTime>
  <Words>929</Words>
  <Application>Microsoft Office PowerPoint</Application>
  <PresentationFormat>On-screen Show (4:3)</PresentationFormat>
  <Paragraphs>178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Tiered Instruction at JJIS</vt:lpstr>
      <vt:lpstr>Jack Jackter Intermediate School</vt:lpstr>
      <vt:lpstr>Working On the Work (WOW)</vt:lpstr>
      <vt:lpstr>TURN AND TALK</vt:lpstr>
      <vt:lpstr>STAR Process </vt:lpstr>
      <vt:lpstr>STAR Process</vt:lpstr>
      <vt:lpstr>Development of Student Intervention Plan </vt:lpstr>
      <vt:lpstr>Digging Deeper</vt:lpstr>
      <vt:lpstr>Intervention Planning</vt:lpstr>
      <vt:lpstr>Reading Interventions</vt:lpstr>
      <vt:lpstr>Math Interventions</vt:lpstr>
      <vt:lpstr>Behavioral Interventions</vt:lpstr>
      <vt:lpstr>STARS Process</vt:lpstr>
      <vt:lpstr>Big Question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JJIS</dc:creator>
  <cp:lastModifiedBy>Lebrun-Griffin, Michelle</cp:lastModifiedBy>
  <cp:revision>31</cp:revision>
  <dcterms:created xsi:type="dcterms:W3CDTF">2015-05-07T12:59:28Z</dcterms:created>
  <dcterms:modified xsi:type="dcterms:W3CDTF">2015-06-16T13:14:54Z</dcterms:modified>
</cp:coreProperties>
</file>