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37E282-BF89-4D72-B6E9-7E4EB633C0E4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15FAF7-0370-46CD-8BEF-A35F3FDE0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841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15FAF7-0370-46CD-8BEF-A35F3FDE03C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15FAF7-0370-46CD-8BEF-A35F3FDE03C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3200400"/>
            <a:ext cx="7086600" cy="1371600"/>
          </a:xfrm>
        </p:spPr>
        <p:txBody>
          <a:bodyPr/>
          <a:lstStyle>
            <a:lvl1pPr>
              <a:lnSpc>
                <a:spcPct val="80000"/>
              </a:lnSpc>
              <a:defRPr sz="5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90800" y="4876800"/>
            <a:ext cx="5410200" cy="10668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228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759ABF4-AE57-42DD-B890-2695A3CA5BD7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362200" y="6248400"/>
            <a:ext cx="43434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3F03C07-245D-4C32-858A-2902A6F4D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59ABF4-AE57-42DD-B890-2695A3CA5BD7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F03C07-245D-4C32-858A-2902A6F4D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181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59ABF4-AE57-42DD-B890-2695A3CA5BD7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F03C07-245D-4C32-858A-2902A6F4D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59ABF4-AE57-42DD-B890-2695A3CA5BD7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F03C07-245D-4C32-858A-2902A6F4D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59ABF4-AE57-42DD-B890-2695A3CA5BD7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F03C07-245D-4C32-858A-2902A6F4D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59ABF4-AE57-42DD-B890-2695A3CA5BD7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F03C07-245D-4C32-858A-2902A6F4D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59ABF4-AE57-42DD-B890-2695A3CA5BD7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F03C07-245D-4C32-858A-2902A6F4D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59ABF4-AE57-42DD-B890-2695A3CA5BD7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F03C07-245D-4C32-858A-2902A6F4D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59ABF4-AE57-42DD-B890-2695A3CA5BD7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F03C07-245D-4C32-858A-2902A6F4D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59ABF4-AE57-42DD-B890-2695A3CA5BD7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F03C07-245D-4C32-858A-2902A6F4D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59ABF4-AE57-42DD-B890-2695A3CA5BD7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F03C07-245D-4C32-858A-2902A6F4D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667000" y="59436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fld id="{7759ABF4-AE57-42DD-B890-2695A3CA5BD7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14800" y="5943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59436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C3F03C07-245D-4C32-858A-2902A6F4D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ransition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ta.org/" TargetMode="External"/><Relationship Id="rId2" Type="http://schemas.openxmlformats.org/officeDocument/2006/relationships/hyperlink" Target="http://ime.math.arizona.edu/progressions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Implementing Common Core Standards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Sandra Alberti</a:t>
            </a:r>
          </a:p>
          <a:p>
            <a:r>
              <a:rPr lang="en-US" dirty="0" smtClean="0"/>
              <a:t>Student Achievement Partners</a:t>
            </a:r>
          </a:p>
          <a:p>
            <a:r>
              <a:rPr lang="en-US" dirty="0" smtClean="0"/>
              <a:t>September 26, 2011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001000" cy="4114800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http://ime.math.arizona.edu/progressions/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www.PTA.org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What needs to change</a:t>
            </a:r>
          </a:p>
          <a:p>
            <a:pPr lvl="1"/>
            <a:r>
              <a:rPr lang="en-US" b="1" dirty="0" smtClean="0"/>
              <a:t>ELA/Literacy</a:t>
            </a:r>
          </a:p>
          <a:p>
            <a:pPr lvl="1"/>
            <a:r>
              <a:rPr lang="en-US" b="1" dirty="0" smtClean="0"/>
              <a:t>Math</a:t>
            </a:r>
          </a:p>
          <a:p>
            <a:r>
              <a:rPr lang="en-US" b="1" dirty="0" smtClean="0"/>
              <a:t>Suggested Action Steps for LEAs</a:t>
            </a:r>
            <a:endParaRPr lang="en-US" b="1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772400" cy="914400"/>
          </a:xfrm>
        </p:spPr>
        <p:txBody>
          <a:bodyPr/>
          <a:lstStyle/>
          <a:p>
            <a:r>
              <a:rPr lang="en-US" dirty="0" smtClean="0"/>
              <a:t>ELA/Literacy:  6 shifts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8392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Balance of literature and </a:t>
            </a:r>
            <a:br>
              <a:rPr lang="en-US" b="1" dirty="0" smtClean="0"/>
            </a:br>
            <a:r>
              <a:rPr lang="en-US" b="1" dirty="0" smtClean="0"/>
              <a:t>informational text (K-5)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Literacy as part of science and social studies/history; informational text as part of ELA (6-12)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Appropriately complex text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Questions regarding text are </a:t>
            </a:r>
            <a:br>
              <a:rPr lang="en-US" b="1" dirty="0" smtClean="0"/>
            </a:br>
            <a:r>
              <a:rPr lang="en-US" b="1" dirty="0" smtClean="0"/>
              <a:t>text-dependent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Writing to inform or argue using evidence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Academic Vocabulary</a:t>
            </a:r>
            <a:endParaRPr lang="en-US" b="1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Mathematics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FOCUS</a:t>
            </a:r>
          </a:p>
          <a:p>
            <a:r>
              <a:rPr lang="en-US" b="1" dirty="0" smtClean="0"/>
              <a:t>FOCUS</a:t>
            </a:r>
          </a:p>
          <a:p>
            <a:r>
              <a:rPr lang="en-US" b="1" dirty="0" smtClean="0"/>
              <a:t>FOCUS</a:t>
            </a:r>
          </a:p>
          <a:p>
            <a:r>
              <a:rPr lang="en-US" b="1" dirty="0" smtClean="0"/>
              <a:t>Coherence</a:t>
            </a:r>
          </a:p>
          <a:p>
            <a:r>
              <a:rPr lang="en-US" b="1" dirty="0" smtClean="0"/>
              <a:t>Fluency</a:t>
            </a:r>
          </a:p>
          <a:p>
            <a:r>
              <a:rPr lang="en-US" b="1" dirty="0" smtClean="0"/>
              <a:t>Deep Understanding</a:t>
            </a:r>
          </a:p>
          <a:p>
            <a:r>
              <a:rPr lang="en-US" b="1" dirty="0" smtClean="0"/>
              <a:t>Application</a:t>
            </a:r>
          </a:p>
          <a:p>
            <a:r>
              <a:rPr lang="en-US" b="1" dirty="0" smtClean="0"/>
              <a:t>Intensity</a:t>
            </a:r>
            <a:endParaRPr lang="en-US" b="1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Key Fluencies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990600"/>
          <a:ext cx="7620000" cy="561239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1600200"/>
                <a:gridCol w="6019800"/>
              </a:tblGrid>
              <a:tr h="395433"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 dirty="0"/>
                        <a:t>Grade</a:t>
                      </a:r>
                      <a:endParaRPr lang="en-US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 dirty="0"/>
                        <a:t>Required Fluency</a:t>
                      </a:r>
                      <a:endParaRPr lang="en-US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5433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2000" b="1" dirty="0"/>
                        <a:t>K</a:t>
                      </a:r>
                      <a:endParaRPr lang="en-US" sz="20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2000" b="1" dirty="0"/>
                        <a:t>Add/subtract within 5</a:t>
                      </a:r>
                      <a:endParaRPr lang="en-US" sz="32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5433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2000" b="1" dirty="0"/>
                        <a:t>1</a:t>
                      </a:r>
                      <a:endParaRPr lang="en-US" sz="20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2000" b="1" dirty="0"/>
                        <a:t>Add/subtract within 10</a:t>
                      </a:r>
                      <a:endParaRPr lang="en-US" sz="32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063335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2000" b="1" dirty="0"/>
                        <a:t>2</a:t>
                      </a:r>
                      <a:endParaRPr lang="en-US" sz="20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2000" b="1" dirty="0"/>
                        <a:t>Add/subtract within 20</a:t>
                      </a:r>
                      <a:endParaRPr lang="en-US" sz="3200" b="1" dirty="0"/>
                    </a:p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2000" b="1" dirty="0"/>
                        <a:t>Add/subtract within 100 (pencil and paper)</a:t>
                      </a:r>
                      <a:endParaRPr lang="en-US" sz="32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26946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2000" b="1" dirty="0"/>
                        <a:t>3</a:t>
                      </a:r>
                      <a:endParaRPr lang="en-US" sz="20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2000" b="1" dirty="0"/>
                        <a:t>Multiply/divide within 100</a:t>
                      </a:r>
                      <a:endParaRPr lang="en-US" sz="3200" b="1" dirty="0"/>
                    </a:p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2000" b="1" dirty="0"/>
                        <a:t>Add/subtract within 1000</a:t>
                      </a:r>
                      <a:endParaRPr lang="en-US" sz="32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5433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2000" b="1" dirty="0"/>
                        <a:t>4</a:t>
                      </a:r>
                      <a:endParaRPr lang="en-US" sz="20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2000" b="1" dirty="0"/>
                        <a:t>Add/subtract within 1,000,000</a:t>
                      </a:r>
                      <a:endParaRPr lang="en-US" sz="32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5433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2000" b="1" dirty="0"/>
                        <a:t>5</a:t>
                      </a:r>
                      <a:endParaRPr lang="en-US" sz="20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2000" b="1" dirty="0"/>
                        <a:t>Multi-digit multiplication</a:t>
                      </a:r>
                      <a:endParaRPr lang="en-US" sz="32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26946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2000" b="1" dirty="0"/>
                        <a:t>6</a:t>
                      </a:r>
                      <a:endParaRPr lang="en-US" sz="20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2000" b="1" dirty="0"/>
                        <a:t>Multi-digit division</a:t>
                      </a:r>
                      <a:endParaRPr lang="en-US" sz="3200" b="1" dirty="0"/>
                    </a:p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2000" b="1" dirty="0"/>
                        <a:t>Multi-digit decimal operations</a:t>
                      </a:r>
                      <a:endParaRPr lang="en-US" sz="32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5433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2000" b="1" dirty="0"/>
                        <a:t>7</a:t>
                      </a:r>
                      <a:endParaRPr lang="en-US" sz="20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2000" b="1" dirty="0"/>
                        <a:t>Solve </a:t>
                      </a:r>
                      <a:r>
                        <a:rPr lang="en-US" sz="2000" b="1" dirty="0" err="1"/>
                        <a:t>px</a:t>
                      </a:r>
                      <a:r>
                        <a:rPr lang="en-US" sz="2000" b="1" dirty="0"/>
                        <a:t> + q = r, p(x + q) = r</a:t>
                      </a:r>
                      <a:endParaRPr lang="en-US" sz="32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72777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2000" b="1" dirty="0"/>
                        <a:t>8</a:t>
                      </a:r>
                      <a:endParaRPr lang="en-US" sz="20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2000" b="1" dirty="0"/>
                        <a:t>Solve simple 2</a:t>
                      </a:r>
                      <a:r>
                        <a:rPr lang="en-US" sz="2000" b="1" dirty="0">
                          <a:sym typeface="Symbol"/>
                        </a:rPr>
                        <a:t></a:t>
                      </a:r>
                      <a:r>
                        <a:rPr lang="en-US" sz="2000" b="1" dirty="0"/>
                        <a:t>2 systems by inspection</a:t>
                      </a:r>
                      <a:endParaRPr lang="en-US" sz="32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371600"/>
          <a:ext cx="8382000" cy="45580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5578"/>
                <a:gridCol w="6536422"/>
              </a:tblGrid>
              <a:tr h="716522"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2000" b="1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Arial"/>
                        </a:rPr>
                        <a:t>Grade</a:t>
                      </a:r>
                      <a:endParaRPr lang="en-US" sz="2000" dirty="0">
                        <a:solidFill>
                          <a:schemeClr val="tx1">
                            <a:lumMod val="75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2000" b="1" dirty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Arial"/>
                        </a:rPr>
                        <a:t>Priorities in Support of Rich Instruction and Expectations of Fluency and Conceptual Understanding</a:t>
                      </a:r>
                      <a:endParaRPr lang="en-US" sz="2000" dirty="0">
                        <a:solidFill>
                          <a:schemeClr val="tx1">
                            <a:lumMod val="75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9893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2400" b="1" dirty="0">
                          <a:latin typeface="Calibri"/>
                          <a:ea typeface="Calibri"/>
                          <a:cs typeface="Arial"/>
                        </a:rPr>
                        <a:t>K–2</a:t>
                      </a:r>
                      <a:endParaRPr lang="en-US" sz="2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2400" b="1" dirty="0">
                          <a:latin typeface="Calibri"/>
                          <a:ea typeface="Calibri"/>
                          <a:cs typeface="Arial"/>
                        </a:rPr>
                        <a:t>Addition and subtraction, measurement using whole number quantities</a:t>
                      </a:r>
                      <a:endParaRPr lang="en-US" sz="2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59893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2400" b="1" dirty="0">
                          <a:latin typeface="Calibri"/>
                          <a:ea typeface="Calibri"/>
                          <a:cs typeface="Arial"/>
                        </a:rPr>
                        <a:t>3–5</a:t>
                      </a:r>
                      <a:endParaRPr lang="en-US" sz="2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2400" b="1" dirty="0">
                          <a:latin typeface="Calibri"/>
                          <a:ea typeface="Calibri"/>
                          <a:cs typeface="Arial"/>
                        </a:rPr>
                        <a:t>Multiplication and division of whole numbers and fractions</a:t>
                      </a:r>
                      <a:endParaRPr lang="en-US" sz="2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9893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2400" b="1">
                          <a:latin typeface="Calibri"/>
                          <a:ea typeface="Calibri"/>
                          <a:cs typeface="Arial"/>
                        </a:rPr>
                        <a:t>6</a:t>
                      </a:r>
                      <a:endParaRPr lang="en-US" sz="24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2400" b="1" dirty="0">
                          <a:latin typeface="Calibri"/>
                          <a:ea typeface="Calibri"/>
                          <a:cs typeface="Arial"/>
                        </a:rPr>
                        <a:t>Ratios and proportional reasoning; early expressions and equations</a:t>
                      </a:r>
                      <a:endParaRPr lang="en-US" sz="2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9999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2400" b="1" dirty="0">
                          <a:latin typeface="Calibri"/>
                          <a:ea typeface="Calibri"/>
                          <a:cs typeface="Arial"/>
                        </a:rPr>
                        <a:t>7</a:t>
                      </a:r>
                      <a:endParaRPr lang="en-US" sz="2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2400" b="1" dirty="0">
                          <a:latin typeface="Calibri"/>
                          <a:ea typeface="Calibri"/>
                          <a:cs typeface="Arial"/>
                        </a:rPr>
                        <a:t>Ratios and proportional reasoning; arithmetic of rational numbers</a:t>
                      </a:r>
                      <a:endParaRPr lang="en-US" sz="2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905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2400" b="1" dirty="0">
                          <a:latin typeface="Calibri"/>
                          <a:ea typeface="Calibri"/>
                          <a:cs typeface="Arial"/>
                        </a:rPr>
                        <a:t>8</a:t>
                      </a:r>
                      <a:endParaRPr lang="en-US" sz="2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2400" b="1" dirty="0">
                          <a:latin typeface="Calibri"/>
                          <a:ea typeface="Calibri"/>
                          <a:cs typeface="Arial"/>
                        </a:rPr>
                        <a:t>Linear </a:t>
                      </a:r>
                      <a:r>
                        <a:rPr lang="en-US" sz="2400" b="1" dirty="0" smtClean="0">
                          <a:latin typeface="Calibri"/>
                          <a:ea typeface="Calibri"/>
                          <a:cs typeface="Arial"/>
                        </a:rPr>
                        <a:t>algebra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5800" y="304800"/>
            <a:ext cx="769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Priorities in Mathematics</a:t>
            </a:r>
            <a:endParaRPr lang="en-US" sz="40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Advice to LEAs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382000" cy="5715000"/>
          </a:xfrm>
        </p:spPr>
        <p:txBody>
          <a:bodyPr>
            <a:normAutofit/>
          </a:bodyPr>
          <a:lstStyle/>
          <a:p>
            <a:r>
              <a:rPr lang="en-US" dirty="0" smtClean="0"/>
              <a:t>You need numbers to make this happen!</a:t>
            </a:r>
          </a:p>
          <a:p>
            <a:pPr lvl="1"/>
            <a:r>
              <a:rPr lang="en-US" b="1" dirty="0" smtClean="0">
                <a:solidFill>
                  <a:srgbClr val="7030A0"/>
                </a:solidFill>
              </a:rPr>
              <a:t>Materials: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/>
          </a:p>
          <a:p>
            <a:pPr lvl="1"/>
            <a:r>
              <a:rPr lang="en-US" b="1" dirty="0" smtClean="0">
                <a:solidFill>
                  <a:srgbClr val="7030A0"/>
                </a:solidFill>
              </a:rPr>
              <a:t>Teachers</a:t>
            </a:r>
          </a:p>
          <a:p>
            <a:pPr lvl="1"/>
            <a:endParaRPr lang="en-US" sz="1100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b="1" dirty="0" smtClean="0">
                <a:solidFill>
                  <a:srgbClr val="7030A0"/>
                </a:solidFill>
              </a:rPr>
              <a:t>Students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43000" y="1905000"/>
          <a:ext cx="7772400" cy="822960"/>
        </p:xfrm>
        <a:graphic>
          <a:graphicData uri="http://schemas.openxmlformats.org/drawingml/2006/table">
            <a:tbl>
              <a:tblPr firstRow="1" bandRow="1"/>
              <a:tblGrid>
                <a:gridCol w="3657600"/>
                <a:gridCol w="4114800"/>
              </a:tblGrid>
              <a:tr h="37084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2400" dirty="0" smtClean="0"/>
                        <a:t>Reading</a:t>
                      </a:r>
                      <a:r>
                        <a:rPr lang="en-US" sz="2400" baseline="0" dirty="0" smtClean="0"/>
                        <a:t> lists are balanced</a:t>
                      </a:r>
                      <a:endParaRPr lang="en-US" sz="2400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2400" dirty="0" smtClean="0"/>
                        <a:t>Materials are</a:t>
                      </a:r>
                      <a:r>
                        <a:rPr lang="en-US" sz="2400" baseline="0" dirty="0" smtClean="0"/>
                        <a:t> focused… ERASE!</a:t>
                      </a:r>
                      <a:endParaRPr lang="en-US" sz="2400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143000" y="3505200"/>
          <a:ext cx="7772400" cy="822960"/>
        </p:xfrm>
        <a:graphic>
          <a:graphicData uri="http://schemas.openxmlformats.org/drawingml/2006/table">
            <a:tbl>
              <a:tblPr firstRow="1" bandRow="1"/>
              <a:tblGrid>
                <a:gridCol w="3733800"/>
                <a:gridCol w="4038600"/>
              </a:tblGrid>
              <a:tr h="37084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2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80% of questions are </a:t>
                      </a:r>
                      <a:br>
                        <a:rPr lang="en-US" sz="2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2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text-dependent</a:t>
                      </a: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2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Have a deep understanding of areas of focus </a:t>
                      </a: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143000" y="5105400"/>
          <a:ext cx="7848600" cy="1188720"/>
        </p:xfrm>
        <a:graphic>
          <a:graphicData uri="http://schemas.openxmlformats.org/drawingml/2006/table">
            <a:tbl>
              <a:tblPr firstRow="1" bandRow="1"/>
              <a:tblGrid>
                <a:gridCol w="3733800"/>
                <a:gridCol w="4114800"/>
              </a:tblGrid>
              <a:tr h="37084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2400" dirty="0" smtClean="0"/>
                        <a:t>Demonstrate close encounters with text 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2400" dirty="0" smtClean="0"/>
                        <a:t>through writing</a:t>
                      </a:r>
                      <a:endParaRPr lang="en-US" sz="2400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2400" dirty="0" smtClean="0"/>
                        <a:t>Demonstrate fluency and deep understanding</a:t>
                      </a:r>
                      <a:r>
                        <a:rPr lang="en-US" sz="2400" baseline="0" dirty="0" smtClean="0"/>
                        <a:t> of areas of focus </a:t>
                      </a:r>
                      <a:endParaRPr lang="en-US" sz="2400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Strongest message you can send</a:t>
            </a:r>
          </a:p>
          <a:p>
            <a:pPr lvl="1"/>
            <a:r>
              <a:rPr lang="en-US" dirty="0" smtClean="0"/>
              <a:t>ELA/Literacy</a:t>
            </a:r>
          </a:p>
          <a:p>
            <a:pPr lvl="2"/>
            <a:r>
              <a:rPr lang="en-US" dirty="0" smtClean="0"/>
              <a:t>Informational passages</a:t>
            </a:r>
          </a:p>
          <a:p>
            <a:pPr lvl="2"/>
            <a:r>
              <a:rPr lang="en-US" dirty="0" smtClean="0"/>
              <a:t>Writing to sources – not narrative, decontextualized prompts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Math</a:t>
            </a:r>
          </a:p>
          <a:p>
            <a:pPr lvl="2"/>
            <a:r>
              <a:rPr lang="en-US" dirty="0" smtClean="0"/>
              <a:t>Focus</a:t>
            </a:r>
          </a:p>
          <a:p>
            <a:pPr lvl="2"/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048000"/>
            <a:ext cx="7086600" cy="1371600"/>
          </a:xfrm>
        </p:spPr>
        <p:txBody>
          <a:bodyPr/>
          <a:lstStyle/>
          <a:p>
            <a:r>
              <a:rPr lang="en-US" dirty="0" smtClean="0"/>
              <a:t>Implementing Common Core Standards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Sandra Alberti</a:t>
            </a:r>
          </a:p>
          <a:p>
            <a:r>
              <a:rPr lang="en-US" dirty="0" smtClean="0"/>
              <a:t>Student Achievement Partners</a:t>
            </a:r>
          </a:p>
          <a:p>
            <a:r>
              <a:rPr lang="en-US" dirty="0" smtClean="0"/>
              <a:t>salberti@studentsachieve.net</a:t>
            </a:r>
          </a:p>
          <a:p>
            <a:endParaRPr lang="en-US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id design template">
  <a:themeElements>
    <a:clrScheme name="Office Theme 13">
      <a:dk1>
        <a:srgbClr val="336600"/>
      </a:dk1>
      <a:lt1>
        <a:srgbClr val="FFFFFF"/>
      </a:lt1>
      <a:dk2>
        <a:srgbClr val="800080"/>
      </a:dk2>
      <a:lt2>
        <a:srgbClr val="969696"/>
      </a:lt2>
      <a:accent1>
        <a:srgbClr val="FDFBBB"/>
      </a:accent1>
      <a:accent2>
        <a:srgbClr val="FF9966"/>
      </a:accent2>
      <a:accent3>
        <a:srgbClr val="FFFFFF"/>
      </a:accent3>
      <a:accent4>
        <a:srgbClr val="2A5600"/>
      </a:accent4>
      <a:accent5>
        <a:srgbClr val="FEFDDA"/>
      </a:accent5>
      <a:accent6>
        <a:srgbClr val="E78A5C"/>
      </a:accent6>
      <a:hlink>
        <a:srgbClr val="FF7C80"/>
      </a:hlink>
      <a:folHlink>
        <a:srgbClr val="996600"/>
      </a:folHlink>
    </a:clrScheme>
    <a:fontScheme name="Office Them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8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EF6D6"/>
        </a:accent1>
        <a:accent2>
          <a:srgbClr val="FF9999"/>
        </a:accent2>
        <a:accent3>
          <a:srgbClr val="FFFFFF"/>
        </a:accent3>
        <a:accent4>
          <a:srgbClr val="6C0000"/>
        </a:accent4>
        <a:accent5>
          <a:srgbClr val="F5FAE8"/>
        </a:accent5>
        <a:accent6>
          <a:srgbClr val="E78A8A"/>
        </a:accent6>
        <a:hlink>
          <a:srgbClr val="3333CC"/>
        </a:hlink>
        <a:folHlink>
          <a:srgbClr val="5479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666699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D6EEAA"/>
        </a:accent2>
        <a:accent3>
          <a:srgbClr val="ECFAF7"/>
        </a:accent3>
        <a:accent4>
          <a:srgbClr val="565682"/>
        </a:accent4>
        <a:accent5>
          <a:srgbClr val="FFFFFF"/>
        </a:accent5>
        <a:accent6>
          <a:srgbClr val="C2D89A"/>
        </a:accent6>
        <a:hlink>
          <a:srgbClr val="D07A91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336600"/>
        </a:dk1>
        <a:lt1>
          <a:srgbClr val="FFFFFF"/>
        </a:lt1>
        <a:dk2>
          <a:srgbClr val="000000"/>
        </a:dk2>
        <a:lt2>
          <a:srgbClr val="808080"/>
        </a:lt2>
        <a:accent1>
          <a:srgbClr val="E3CFCD"/>
        </a:accent1>
        <a:accent2>
          <a:srgbClr val="333399"/>
        </a:accent2>
        <a:accent3>
          <a:srgbClr val="FFFFFF"/>
        </a:accent3>
        <a:accent4>
          <a:srgbClr val="2A5600"/>
        </a:accent4>
        <a:accent5>
          <a:srgbClr val="EFE4E3"/>
        </a:accent5>
        <a:accent6>
          <a:srgbClr val="2D2D8A"/>
        </a:accent6>
        <a:hlink>
          <a:srgbClr val="8F8F5D"/>
        </a:hlink>
        <a:folHlink>
          <a:srgbClr val="71735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5C1F00"/>
        </a:dk1>
        <a:lt1>
          <a:srgbClr val="CC3300"/>
        </a:lt1>
        <a:dk2>
          <a:srgbClr val="800000"/>
        </a:dk2>
        <a:lt2>
          <a:srgbClr val="DFD293"/>
        </a:lt2>
        <a:accent1>
          <a:srgbClr val="FFD0C1"/>
        </a:accent1>
        <a:accent2>
          <a:srgbClr val="BE7960"/>
        </a:accent2>
        <a:accent3>
          <a:srgbClr val="C0AAAA"/>
        </a:accent3>
        <a:accent4>
          <a:srgbClr val="AE2A00"/>
        </a:accent4>
        <a:accent5>
          <a:srgbClr val="FFE4DD"/>
        </a:accent5>
        <a:accent6>
          <a:srgbClr val="AC6D56"/>
        </a:accent6>
        <a:hlink>
          <a:srgbClr val="FFFFFF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2D2015"/>
        </a:dk1>
        <a:lt1>
          <a:srgbClr val="808000"/>
        </a:lt1>
        <a:dk2>
          <a:srgbClr val="523E26"/>
        </a:dk2>
        <a:lt2>
          <a:srgbClr val="DFC08D"/>
        </a:lt2>
        <a:accent1>
          <a:srgbClr val="BEA99C"/>
        </a:accent1>
        <a:accent2>
          <a:srgbClr val="8F5F2F"/>
        </a:accent2>
        <a:accent3>
          <a:srgbClr val="B3AFAC"/>
        </a:accent3>
        <a:accent4>
          <a:srgbClr val="6C6C00"/>
        </a:accent4>
        <a:accent5>
          <a:srgbClr val="DBD1CB"/>
        </a:accent5>
        <a:accent6>
          <a:srgbClr val="81552A"/>
        </a:accent6>
        <a:hlink>
          <a:srgbClr val="CDDEAE"/>
        </a:hlink>
        <a:folHlink>
          <a:srgbClr val="4C5A5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800000"/>
        </a:dk1>
        <a:lt1>
          <a:srgbClr val="A3A46A"/>
        </a:lt1>
        <a:dk2>
          <a:srgbClr val="FFFFFF"/>
        </a:dk2>
        <a:lt2>
          <a:srgbClr val="3E3E5C"/>
        </a:lt2>
        <a:accent1>
          <a:srgbClr val="D3CAA5"/>
        </a:accent1>
        <a:accent2>
          <a:srgbClr val="93AB73"/>
        </a:accent2>
        <a:accent3>
          <a:srgbClr val="CECFB9"/>
        </a:accent3>
        <a:accent4>
          <a:srgbClr val="6C0000"/>
        </a:accent4>
        <a:accent5>
          <a:srgbClr val="E6E1CF"/>
        </a:accent5>
        <a:accent6>
          <a:srgbClr val="859B68"/>
        </a:accent6>
        <a:hlink>
          <a:srgbClr val="A7777C"/>
        </a:hlink>
        <a:folHlink>
          <a:srgbClr val="EEFF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336699"/>
        </a:dk1>
        <a:lt1>
          <a:srgbClr val="777777"/>
        </a:lt1>
        <a:dk2>
          <a:srgbClr val="5F5F5F"/>
        </a:dk2>
        <a:lt2>
          <a:srgbClr val="E3EBF1"/>
        </a:lt2>
        <a:accent1>
          <a:srgbClr val="A1BD79"/>
        </a:accent1>
        <a:accent2>
          <a:srgbClr val="468A4B"/>
        </a:accent2>
        <a:accent3>
          <a:srgbClr val="B6B6B6"/>
        </a:accent3>
        <a:accent4>
          <a:srgbClr val="656565"/>
        </a:accent4>
        <a:accent5>
          <a:srgbClr val="CDDBBE"/>
        </a:accent5>
        <a:accent6>
          <a:srgbClr val="3F7D43"/>
        </a:accent6>
        <a:hlink>
          <a:srgbClr val="F2D1CA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993300"/>
        </a:dk1>
        <a:lt1>
          <a:srgbClr val="336600"/>
        </a:lt1>
        <a:dk2>
          <a:srgbClr val="CCFFFF"/>
        </a:dk2>
        <a:lt2>
          <a:srgbClr val="003366"/>
        </a:lt2>
        <a:accent1>
          <a:srgbClr val="94AB73"/>
        </a:accent1>
        <a:accent2>
          <a:srgbClr val="00B000"/>
        </a:accent2>
        <a:accent3>
          <a:srgbClr val="ADB8AA"/>
        </a:accent3>
        <a:accent4>
          <a:srgbClr val="822A00"/>
        </a:accent4>
        <a:accent5>
          <a:srgbClr val="C8D2BC"/>
        </a:accent5>
        <a:accent6>
          <a:srgbClr val="009F00"/>
        </a:accent6>
        <a:hlink>
          <a:srgbClr val="FFCCCC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993300"/>
        </a:dk1>
        <a:lt1>
          <a:srgbClr val="E8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8EAC7E"/>
        </a:accent2>
        <a:accent3>
          <a:srgbClr val="F2FFE9"/>
        </a:accent3>
        <a:accent4>
          <a:srgbClr val="822A00"/>
        </a:accent4>
        <a:accent5>
          <a:srgbClr val="FFFFFA"/>
        </a:accent5>
        <a:accent6>
          <a:srgbClr val="809B72"/>
        </a:accent6>
        <a:hlink>
          <a:srgbClr val="FF7C8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1">
        <a:dk1>
          <a:srgbClr val="800000"/>
        </a:dk1>
        <a:lt1>
          <a:srgbClr val="666633"/>
        </a:lt1>
        <a:dk2>
          <a:srgbClr val="FFFFFF"/>
        </a:dk2>
        <a:lt2>
          <a:srgbClr val="3E3E5C"/>
        </a:lt2>
        <a:accent1>
          <a:srgbClr val="D8C0B8"/>
        </a:accent1>
        <a:accent2>
          <a:srgbClr val="C2BF3A"/>
        </a:accent2>
        <a:accent3>
          <a:srgbClr val="B8B8AD"/>
        </a:accent3>
        <a:accent4>
          <a:srgbClr val="6C0000"/>
        </a:accent4>
        <a:accent5>
          <a:srgbClr val="E9DCD8"/>
        </a:accent5>
        <a:accent6>
          <a:srgbClr val="B0AD34"/>
        </a:accent6>
        <a:hlink>
          <a:srgbClr val="E9F2DC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2">
        <a:dk1>
          <a:srgbClr val="993300"/>
        </a:dk1>
        <a:lt1>
          <a:srgbClr val="336600"/>
        </a:lt1>
        <a:dk2>
          <a:srgbClr val="CCFFFF"/>
        </a:dk2>
        <a:lt2>
          <a:srgbClr val="003366"/>
        </a:lt2>
        <a:accent1>
          <a:srgbClr val="94AB73"/>
        </a:accent1>
        <a:accent2>
          <a:srgbClr val="01793D"/>
        </a:accent2>
        <a:accent3>
          <a:srgbClr val="ADB8AA"/>
        </a:accent3>
        <a:accent4>
          <a:srgbClr val="822A00"/>
        </a:accent4>
        <a:accent5>
          <a:srgbClr val="C8D2BC"/>
        </a:accent5>
        <a:accent6>
          <a:srgbClr val="016D36"/>
        </a:accent6>
        <a:hlink>
          <a:srgbClr val="FFCCCC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3">
        <a:dk1>
          <a:srgbClr val="336600"/>
        </a:dk1>
        <a:lt1>
          <a:srgbClr val="FFFFFF"/>
        </a:lt1>
        <a:dk2>
          <a:srgbClr val="800080"/>
        </a:dk2>
        <a:lt2>
          <a:srgbClr val="969696"/>
        </a:lt2>
        <a:accent1>
          <a:srgbClr val="FDFBBB"/>
        </a:accent1>
        <a:accent2>
          <a:srgbClr val="FF9966"/>
        </a:accent2>
        <a:accent3>
          <a:srgbClr val="FFFFFF"/>
        </a:accent3>
        <a:accent4>
          <a:srgbClr val="2A5600"/>
        </a:accent4>
        <a:accent5>
          <a:srgbClr val="FEFDDA"/>
        </a:accent5>
        <a:accent6>
          <a:srgbClr val="E78A5C"/>
        </a:accent6>
        <a:hlink>
          <a:srgbClr val="FF7C8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Plaid design template</Template>
  <TotalTime>258</TotalTime>
  <Words>251</Words>
  <Application>Microsoft Office PowerPoint</Application>
  <PresentationFormat>On-screen Show (4:3)</PresentationFormat>
  <Paragraphs>96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Plaid design template</vt:lpstr>
      <vt:lpstr>Implementing Common Core Standards</vt:lpstr>
      <vt:lpstr>Overview</vt:lpstr>
      <vt:lpstr>ELA/Literacy:  6 shifts</vt:lpstr>
      <vt:lpstr>Mathematics</vt:lpstr>
      <vt:lpstr>Key Fluencies</vt:lpstr>
      <vt:lpstr>PowerPoint Presentation</vt:lpstr>
      <vt:lpstr>Advice to LEAs</vt:lpstr>
      <vt:lpstr>Assessment</vt:lpstr>
      <vt:lpstr>Implementing Common Core Standards</vt:lpstr>
      <vt:lpstr>Resources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Sandra</dc:creator>
  <cp:lastModifiedBy>Carty, Linnet</cp:lastModifiedBy>
  <cp:revision>35</cp:revision>
  <dcterms:created xsi:type="dcterms:W3CDTF">2011-08-04T00:15:07Z</dcterms:created>
  <dcterms:modified xsi:type="dcterms:W3CDTF">2011-10-03T12:45:36Z</dcterms:modified>
</cp:coreProperties>
</file>